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74" r:id="rId4"/>
    <p:sldId id="257" r:id="rId6"/>
    <p:sldId id="286" r:id="rId7"/>
    <p:sldId id="285" r:id="rId8"/>
    <p:sldId id="287" r:id="rId9"/>
    <p:sldId id="278" r:id="rId10"/>
    <p:sldId id="259" r:id="rId11"/>
    <p:sldId id="279" r:id="rId12"/>
    <p:sldId id="276" r:id="rId13"/>
    <p:sldId id="280" r:id="rId14"/>
    <p:sldId id="260" r:id="rId15"/>
    <p:sldId id="262" r:id="rId16"/>
    <p:sldId id="268" r:id="rId17"/>
    <p:sldId id="288" r:id="rId18"/>
    <p:sldId id="271" r:id="rId19"/>
    <p:sldId id="277" r:id="rId20"/>
    <p:sldId id="281" r:id="rId21"/>
    <p:sldId id="282" r:id="rId22"/>
    <p:sldId id="283" r:id="rId23"/>
    <p:sldId id="266" r:id="rId24"/>
    <p:sldId id="284" r:id="rId25"/>
    <p:sldId id="269" r:id="rId26"/>
    <p:sldId id="272" r:id="rId27"/>
    <p:sldId id="270" r:id="rId28"/>
    <p:sldId id="290" r:id="rId29"/>
  </p:sldIdLst>
  <p:sldSz cx="9144000" cy="5143500" type="screen16x9"/>
  <p:notesSz cx="9144000" cy="6858000"/>
  <p:defaultTextStyle>
    <a:defPPr>
      <a:defRPr lang="en-US"/>
    </a:defPPr>
    <a:lvl1pPr marL="0" algn="l" defTabSz="389890" rtl="0" eaLnBrk="1" latinLnBrk="0" hangingPunct="1">
      <a:defRPr sz="1535" kern="1200">
        <a:solidFill>
          <a:schemeClr val="tx1"/>
        </a:solidFill>
        <a:latin typeface="+mn-lt"/>
        <a:ea typeface="+mn-ea"/>
        <a:cs typeface="+mn-cs"/>
      </a:defRPr>
    </a:lvl1pPr>
    <a:lvl2pPr marL="389890" algn="l" defTabSz="389890" rtl="0" eaLnBrk="1" latinLnBrk="0" hangingPunct="1">
      <a:defRPr sz="1535" kern="1200">
        <a:solidFill>
          <a:schemeClr val="tx1"/>
        </a:solidFill>
        <a:latin typeface="+mn-lt"/>
        <a:ea typeface="+mn-ea"/>
        <a:cs typeface="+mn-cs"/>
      </a:defRPr>
    </a:lvl2pPr>
    <a:lvl3pPr marL="779145" algn="l" defTabSz="389890" rtl="0" eaLnBrk="1" latinLnBrk="0" hangingPunct="1">
      <a:defRPr sz="1535" kern="1200">
        <a:solidFill>
          <a:schemeClr val="tx1"/>
        </a:solidFill>
        <a:latin typeface="+mn-lt"/>
        <a:ea typeface="+mn-ea"/>
        <a:cs typeface="+mn-cs"/>
      </a:defRPr>
    </a:lvl3pPr>
    <a:lvl4pPr marL="1169035" algn="l" defTabSz="389890" rtl="0" eaLnBrk="1" latinLnBrk="0" hangingPunct="1">
      <a:defRPr sz="1535" kern="1200">
        <a:solidFill>
          <a:schemeClr val="tx1"/>
        </a:solidFill>
        <a:latin typeface="+mn-lt"/>
        <a:ea typeface="+mn-ea"/>
        <a:cs typeface="+mn-cs"/>
      </a:defRPr>
    </a:lvl4pPr>
    <a:lvl5pPr marL="1558290" algn="l" defTabSz="389890" rtl="0" eaLnBrk="1" latinLnBrk="0" hangingPunct="1">
      <a:defRPr sz="1535" kern="1200">
        <a:solidFill>
          <a:schemeClr val="tx1"/>
        </a:solidFill>
        <a:latin typeface="+mn-lt"/>
        <a:ea typeface="+mn-ea"/>
        <a:cs typeface="+mn-cs"/>
      </a:defRPr>
    </a:lvl5pPr>
    <a:lvl6pPr marL="1948180" algn="l" defTabSz="389890" rtl="0" eaLnBrk="1" latinLnBrk="0" hangingPunct="1">
      <a:defRPr sz="1535" kern="1200">
        <a:solidFill>
          <a:schemeClr val="tx1"/>
        </a:solidFill>
        <a:latin typeface="+mn-lt"/>
        <a:ea typeface="+mn-ea"/>
        <a:cs typeface="+mn-cs"/>
      </a:defRPr>
    </a:lvl6pPr>
    <a:lvl7pPr marL="2337435" algn="l" defTabSz="389890" rtl="0" eaLnBrk="1" latinLnBrk="0" hangingPunct="1">
      <a:defRPr sz="1535" kern="1200">
        <a:solidFill>
          <a:schemeClr val="tx1"/>
        </a:solidFill>
        <a:latin typeface="+mn-lt"/>
        <a:ea typeface="+mn-ea"/>
        <a:cs typeface="+mn-cs"/>
      </a:defRPr>
    </a:lvl7pPr>
    <a:lvl8pPr marL="2727325" algn="l" defTabSz="389890" rtl="0" eaLnBrk="1" latinLnBrk="0" hangingPunct="1">
      <a:defRPr sz="1535" kern="1200">
        <a:solidFill>
          <a:schemeClr val="tx1"/>
        </a:solidFill>
        <a:latin typeface="+mn-lt"/>
        <a:ea typeface="+mn-ea"/>
        <a:cs typeface="+mn-cs"/>
      </a:defRPr>
    </a:lvl8pPr>
    <a:lvl9pPr marL="3116580" algn="l" defTabSz="389890" rtl="0" eaLnBrk="1" latinLnBrk="0" hangingPunct="1">
      <a:defRPr sz="1535"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161"/>
    <a:srgbClr val="A5A5A5"/>
    <a:srgbClr val="ED7D31"/>
    <a:srgbClr val="70AD47"/>
    <a:srgbClr val="D0B59B"/>
    <a:srgbClr val="191E2A"/>
    <a:srgbClr val="AF773D"/>
    <a:srgbClr val="592708"/>
    <a:srgbClr val="5F2908"/>
    <a:srgbClr val="744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1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l-GR" dirty="0"/>
          </a:p>
        </p:txBody>
      </p:sp>
      <p:sp>
        <p:nvSpPr>
          <p:cNvPr id="3" name="Θέση ημερομηνίας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5B007A61-F4F4-455D-854F-2E6718E44926}" type="datetimeFigureOut">
              <a:rPr lang="el-GR" smtClean="0"/>
            </a:fld>
            <a:endParaRPr lang="el-GR" dirty="0"/>
          </a:p>
        </p:txBody>
      </p:sp>
      <p:sp>
        <p:nvSpPr>
          <p:cNvPr id="4" name="Θέση εικόνας διαφάνειας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l-GR" dirty="0"/>
          </a:p>
        </p:txBody>
      </p:sp>
      <p:sp>
        <p:nvSpPr>
          <p:cNvPr id="5" name="Θέση σημειώσεων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l-GR"/>
          </a:p>
        </p:txBody>
      </p:sp>
      <p:sp>
        <p:nvSpPr>
          <p:cNvPr id="6" name="Θέση υποσέλιδου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l-GR" dirty="0"/>
          </a:p>
        </p:txBody>
      </p:sp>
      <p:sp>
        <p:nvSpPr>
          <p:cNvPr id="7" name="Θέση αριθμού διαφάνειας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6D2E6341-8551-4042-999F-FBE147FEF3DB}" type="slidenum">
              <a:rPr lang="el-GR" smtClean="0"/>
            </a:fld>
            <a:endParaRPr lang="el-GR" dirty="0"/>
          </a:p>
        </p:txBody>
      </p:sp>
    </p:spTree>
  </p:cSld>
  <p:clrMap bg1="lt1" tx1="dk1" bg2="lt2" tx2="dk2" accent1="accent1" accent2="accent2" accent3="accent3" accent4="accent4" accent5="accent5" accent6="accent6" hlink="hlink" folHlink="folHlink"/>
  <p:notesStyle>
    <a:lvl1pPr marL="0" algn="l" defTabSz="779145" rtl="0" eaLnBrk="1" latinLnBrk="0" hangingPunct="1">
      <a:defRPr sz="1020" kern="1200">
        <a:solidFill>
          <a:schemeClr val="tx1"/>
        </a:solidFill>
        <a:latin typeface="+mn-lt"/>
        <a:ea typeface="+mn-ea"/>
        <a:cs typeface="+mn-cs"/>
      </a:defRPr>
    </a:lvl1pPr>
    <a:lvl2pPr marL="389890" algn="l" defTabSz="779145" rtl="0" eaLnBrk="1" latinLnBrk="0" hangingPunct="1">
      <a:defRPr sz="1020" kern="1200">
        <a:solidFill>
          <a:schemeClr val="tx1"/>
        </a:solidFill>
        <a:latin typeface="+mn-lt"/>
        <a:ea typeface="+mn-ea"/>
        <a:cs typeface="+mn-cs"/>
      </a:defRPr>
    </a:lvl2pPr>
    <a:lvl3pPr marL="779145" algn="l" defTabSz="779145" rtl="0" eaLnBrk="1" latinLnBrk="0" hangingPunct="1">
      <a:defRPr sz="1020" kern="1200">
        <a:solidFill>
          <a:schemeClr val="tx1"/>
        </a:solidFill>
        <a:latin typeface="+mn-lt"/>
        <a:ea typeface="+mn-ea"/>
        <a:cs typeface="+mn-cs"/>
      </a:defRPr>
    </a:lvl3pPr>
    <a:lvl4pPr marL="1169035" algn="l" defTabSz="779145" rtl="0" eaLnBrk="1" latinLnBrk="0" hangingPunct="1">
      <a:defRPr sz="1020" kern="1200">
        <a:solidFill>
          <a:schemeClr val="tx1"/>
        </a:solidFill>
        <a:latin typeface="+mn-lt"/>
        <a:ea typeface="+mn-ea"/>
        <a:cs typeface="+mn-cs"/>
      </a:defRPr>
    </a:lvl4pPr>
    <a:lvl5pPr marL="1558290" algn="l" defTabSz="779145" rtl="0" eaLnBrk="1" latinLnBrk="0" hangingPunct="1">
      <a:defRPr sz="1020" kern="1200">
        <a:solidFill>
          <a:schemeClr val="tx1"/>
        </a:solidFill>
        <a:latin typeface="+mn-lt"/>
        <a:ea typeface="+mn-ea"/>
        <a:cs typeface="+mn-cs"/>
      </a:defRPr>
    </a:lvl5pPr>
    <a:lvl6pPr marL="1948180" algn="l" defTabSz="779145" rtl="0" eaLnBrk="1" latinLnBrk="0" hangingPunct="1">
      <a:defRPr sz="1020" kern="1200">
        <a:solidFill>
          <a:schemeClr val="tx1"/>
        </a:solidFill>
        <a:latin typeface="+mn-lt"/>
        <a:ea typeface="+mn-ea"/>
        <a:cs typeface="+mn-cs"/>
      </a:defRPr>
    </a:lvl6pPr>
    <a:lvl7pPr marL="2337435" algn="l" defTabSz="779145" rtl="0" eaLnBrk="1" latinLnBrk="0" hangingPunct="1">
      <a:defRPr sz="1020" kern="1200">
        <a:solidFill>
          <a:schemeClr val="tx1"/>
        </a:solidFill>
        <a:latin typeface="+mn-lt"/>
        <a:ea typeface="+mn-ea"/>
        <a:cs typeface="+mn-cs"/>
      </a:defRPr>
    </a:lvl7pPr>
    <a:lvl8pPr marL="2727325" algn="l" defTabSz="779145" rtl="0" eaLnBrk="1" latinLnBrk="0" hangingPunct="1">
      <a:defRPr sz="1020" kern="1200">
        <a:solidFill>
          <a:schemeClr val="tx1"/>
        </a:solidFill>
        <a:latin typeface="+mn-lt"/>
        <a:ea typeface="+mn-ea"/>
        <a:cs typeface="+mn-cs"/>
      </a:defRPr>
    </a:lvl8pPr>
    <a:lvl9pPr marL="3116580" algn="l" defTabSz="779145" rtl="0" eaLnBrk="1" latinLnBrk="0" hangingPunct="1">
      <a:defRPr sz="102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FBEB944-07F8-45E6-BACD-B1B5E433DE02}"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6D2E6341-8551-4042-999F-FBE147FEF3DB}" type="slidenum">
              <a:rPr lang="el-GR" smtClean="0"/>
            </a:fld>
            <a:endParaRPr lang="el-G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FBEB944-07F8-45E6-BACD-B1B5E433DE02}"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841772"/>
            <a:ext cx="6858000" cy="1790700"/>
          </a:xfrm>
        </p:spPr>
        <p:txBody>
          <a:bodyPr anchor="b"/>
          <a:lstStyle>
            <a:lvl1pPr algn="ctr">
              <a:defRPr sz="45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88E1585F-D4AC-410D-BD1C-92D14BBE5045}" type="datetimeFigureOut">
              <a:rPr lang="el-GR" smtClean="0"/>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hasCustomPrompt="1"/>
          </p:nvPr>
        </p:nvSpPr>
        <p:spPr/>
        <p:txBody>
          <a:bodyPr/>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8E1585F-D4AC-410D-BD1C-92D14BBE5045}" type="datetimeFigureOut">
              <a:rPr lang="el-GR" smtClean="0"/>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282304"/>
            <a:ext cx="7886700" cy="2139553"/>
          </a:xfrm>
        </p:spPr>
        <p:txBody>
          <a:bodyPr anchor="b"/>
          <a:lstStyle>
            <a:lvl1pPr>
              <a:defRPr sz="45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l-GR"/>
              <a:t>Στυλ κειμένου υποδείγματος</a:t>
            </a:r>
            <a:endParaRPr lang="el-GR"/>
          </a:p>
        </p:txBody>
      </p:sp>
      <p:sp>
        <p:nvSpPr>
          <p:cNvPr id="4" name="Date Placeholder 3"/>
          <p:cNvSpPr>
            <a:spLocks noGrp="1"/>
          </p:cNvSpPr>
          <p:nvPr>
            <p:ph type="dt" sz="half" idx="10"/>
          </p:nvPr>
        </p:nvSpPr>
        <p:spPr/>
        <p:txBody>
          <a:bodyPr/>
          <a:lstStyle/>
          <a:p>
            <a:fld id="{88E1585F-D4AC-410D-BD1C-92D14BBE5045}" type="datetimeFigureOut">
              <a:rPr lang="el-GR" smtClean="0"/>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5" name="Date Placeholder 4"/>
          <p:cNvSpPr>
            <a:spLocks noGrp="1"/>
          </p:cNvSpPr>
          <p:nvPr>
            <p:ph type="dt" sz="half" idx="10"/>
          </p:nvPr>
        </p:nvSpPr>
        <p:spPr/>
        <p:txBody>
          <a:bodyPr/>
          <a:lstStyle/>
          <a:p>
            <a:fld id="{88E1585F-D4AC-410D-BD1C-92D14BBE5045}" type="datetimeFigureOut">
              <a:rPr lang="el-GR" smtClean="0"/>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73844"/>
            <a:ext cx="7886700" cy="994172"/>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endParaRPr lang="el-GR"/>
          </a:p>
        </p:txBody>
      </p:sp>
      <p:sp>
        <p:nvSpPr>
          <p:cNvPr id="4" name="Content Placeholder 3"/>
          <p:cNvSpPr>
            <a:spLocks noGrp="1"/>
          </p:cNvSpPr>
          <p:nvPr>
            <p:ph sz="half" idx="2" hasCustomPrompt="1"/>
          </p:nvPr>
        </p:nvSpPr>
        <p:spPr>
          <a:xfrm>
            <a:off x="629842" y="1878806"/>
            <a:ext cx="3868340" cy="2763441"/>
          </a:xfrm>
        </p:spPr>
        <p:txBody>
          <a:bodyPr/>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endParaRPr lang="el-GR"/>
          </a:p>
        </p:txBody>
      </p:sp>
      <p:sp>
        <p:nvSpPr>
          <p:cNvPr id="6" name="Content Placeholder 5"/>
          <p:cNvSpPr>
            <a:spLocks noGrp="1"/>
          </p:cNvSpPr>
          <p:nvPr>
            <p:ph sz="quarter" idx="4" hasCustomPrompt="1"/>
          </p:nvPr>
        </p:nvSpPr>
        <p:spPr>
          <a:xfrm>
            <a:off x="4629150" y="1878806"/>
            <a:ext cx="3887391" cy="2763441"/>
          </a:xfrm>
        </p:spPr>
        <p:txBody>
          <a:bodyPr/>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7" name="Date Placeholder 6"/>
          <p:cNvSpPr>
            <a:spLocks noGrp="1"/>
          </p:cNvSpPr>
          <p:nvPr>
            <p:ph type="dt" sz="half" idx="10"/>
          </p:nvPr>
        </p:nvSpPr>
        <p:spPr/>
        <p:txBody>
          <a:bodyPr/>
          <a:lstStyle/>
          <a:p>
            <a:fld id="{88E1585F-D4AC-410D-BD1C-92D14BBE5045}" type="datetimeFigureOut">
              <a:rPr lang="el-GR" smtClean="0"/>
            </a:fld>
            <a:endParaRPr lang="el-GR" dirty="0"/>
          </a:p>
        </p:txBody>
      </p:sp>
      <p:sp>
        <p:nvSpPr>
          <p:cNvPr id="8" name="Footer Placeholder 7"/>
          <p:cNvSpPr>
            <a:spLocks noGrp="1"/>
          </p:cNvSpPr>
          <p:nvPr>
            <p:ph type="ftr" sz="quarter" idx="11"/>
          </p:nvPr>
        </p:nvSpPr>
        <p:spPr/>
        <p:txBody>
          <a:bodyPr/>
          <a:lstStyle/>
          <a:p>
            <a:endParaRPr lang="el-GR" dirty="0"/>
          </a:p>
        </p:txBody>
      </p:sp>
      <p:sp>
        <p:nvSpPr>
          <p:cNvPr id="9" name="Slide Number Placeholder 8"/>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88E1585F-D4AC-410D-BD1C-92D14BBE5045}" type="datetimeFigureOut">
              <a:rPr lang="el-GR" smtClean="0"/>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1585F-D4AC-410D-BD1C-92D14BBE5045}" type="datetimeFigureOut">
              <a:rPr lang="el-GR" smtClean="0"/>
            </a:fld>
            <a:endParaRPr lang="el-GR" dirty="0"/>
          </a:p>
        </p:txBody>
      </p:sp>
      <p:sp>
        <p:nvSpPr>
          <p:cNvPr id="3" name="Footer Placeholder 2"/>
          <p:cNvSpPr>
            <a:spLocks noGrp="1"/>
          </p:cNvSpPr>
          <p:nvPr>
            <p:ph type="ftr" sz="quarter" idx="11"/>
          </p:nvPr>
        </p:nvSpPr>
        <p:spPr/>
        <p:txBody>
          <a:bodyPr/>
          <a:lstStyle/>
          <a:p>
            <a:endParaRPr lang="el-GR" dirty="0"/>
          </a:p>
        </p:txBody>
      </p:sp>
      <p:sp>
        <p:nvSpPr>
          <p:cNvPr id="4" name="Slide Number Placeholder 3"/>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42900"/>
            <a:ext cx="2949178" cy="1200150"/>
          </a:xfrm>
        </p:spPr>
        <p:txBody>
          <a:bodyPr anchor="b"/>
          <a:lstStyle>
            <a:lvl1pPr>
              <a:defRPr sz="24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endParaRPr lang="el-GR"/>
          </a:p>
        </p:txBody>
      </p:sp>
      <p:sp>
        <p:nvSpPr>
          <p:cNvPr id="5" name="Date Placeholder 4"/>
          <p:cNvSpPr>
            <a:spLocks noGrp="1"/>
          </p:cNvSpPr>
          <p:nvPr>
            <p:ph type="dt" sz="half" idx="10"/>
          </p:nvPr>
        </p:nvSpPr>
        <p:spPr/>
        <p:txBody>
          <a:bodyPr/>
          <a:lstStyle/>
          <a:p>
            <a:fld id="{88E1585F-D4AC-410D-BD1C-92D14BBE5045}" type="datetimeFigureOut">
              <a:rPr lang="el-GR" smtClean="0"/>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42900"/>
            <a:ext cx="2949178" cy="1200150"/>
          </a:xfrm>
        </p:spPr>
        <p:txBody>
          <a:bodyPr anchor="b"/>
          <a:lstStyle>
            <a:lvl1pPr>
              <a:defRPr sz="24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hasCustomPrompt="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l-GR" dirty="0"/>
              <a:t>Κάντε κλικ στο εικονίδιο για να προσθέσετε εικόνα</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endParaRPr lang="el-GR"/>
          </a:p>
        </p:txBody>
      </p:sp>
      <p:sp>
        <p:nvSpPr>
          <p:cNvPr id="5" name="Date Placeholder 4"/>
          <p:cNvSpPr>
            <a:spLocks noGrp="1"/>
          </p:cNvSpPr>
          <p:nvPr>
            <p:ph type="dt" sz="half" idx="10"/>
          </p:nvPr>
        </p:nvSpPr>
        <p:spPr/>
        <p:txBody>
          <a:bodyPr/>
          <a:lstStyle/>
          <a:p>
            <a:fld id="{88E1585F-D4AC-410D-BD1C-92D14BBE5045}" type="datetimeFigureOut">
              <a:rPr lang="el-GR" smtClean="0"/>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hasCustomPrompt="1"/>
          </p:nvPr>
        </p:nvSpPr>
        <p:spPr/>
        <p:txBody>
          <a:bodyPr vert="eaVert"/>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8E1585F-D4AC-410D-BD1C-92D14BBE5045}" type="datetimeFigureOut">
              <a:rPr lang="el-GR" smtClean="0"/>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543675" y="273844"/>
            <a:ext cx="1971675" cy="4358879"/>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8E1585F-D4AC-410D-BD1C-92D14BBE5045}" type="datetimeFigureOut">
              <a:rPr lang="el-GR" smtClean="0"/>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hasCustomPrompt="1"/>
          </p:nvPr>
        </p:nvSpPr>
        <p:spPr>
          <a:xfrm>
            <a:off x="1143000" y="841772"/>
            <a:ext cx="6858000" cy="1790700"/>
          </a:xfrm>
        </p:spPr>
        <p:txBody>
          <a:bodyPr anchor="b"/>
          <a:lstStyle>
            <a:lvl1pPr algn="ctr">
              <a:defRPr sz="4500"/>
            </a:lvl1pPr>
          </a:lstStyle>
          <a:p>
            <a:r>
              <a:rPr lang="el-GR"/>
              <a:t>Κάντε κλικ για να επεξεργαστείτε τον τίτλο υποδείγματος</a:t>
            </a:r>
            <a:endParaRPr lang="el-GR"/>
          </a:p>
        </p:txBody>
      </p:sp>
      <p:sp>
        <p:nvSpPr>
          <p:cNvPr id="3" name="Υπότιτλος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l-GR"/>
              <a:t>Κάντε κλικ για να επεξεργαστείτε τον υπότιτλο του υποδείγματος</a:t>
            </a:r>
            <a:endParaRPr lang="el-GR"/>
          </a:p>
        </p:txBody>
      </p:sp>
      <p:sp>
        <p:nvSpPr>
          <p:cNvPr id="4" name="Θέση ημερομηνίας 3"/>
          <p:cNvSpPr>
            <a:spLocks noGrp="1"/>
          </p:cNvSpPr>
          <p:nvPr>
            <p:ph type="dt" sz="half" idx="10"/>
          </p:nvPr>
        </p:nvSpPr>
        <p:spPr/>
        <p:txBody>
          <a:bodyPr/>
          <a:lstStyle/>
          <a:p>
            <a:fld id="{88E1585F-D4AC-410D-BD1C-92D14BBE5045}" type="datetimeFigureOut">
              <a:rPr lang="el-GR" smtClean="0"/>
            </a:fld>
            <a:endParaRPr lang="el-GR" dirty="0"/>
          </a:p>
        </p:txBody>
      </p:sp>
      <p:sp>
        <p:nvSpPr>
          <p:cNvPr id="5" name="Θέση υποσέλιδου 4"/>
          <p:cNvSpPr>
            <a:spLocks noGrp="1"/>
          </p:cNvSpPr>
          <p:nvPr>
            <p:ph type="ftr" sz="quarter" idx="11"/>
          </p:nvPr>
        </p:nvSpPr>
        <p:spPr/>
        <p:txBody>
          <a:bodyPr/>
          <a:lstStyle/>
          <a:p>
            <a:endParaRPr lang="el-GR" dirty="0"/>
          </a:p>
        </p:txBody>
      </p:sp>
      <p:sp>
        <p:nvSpPr>
          <p:cNvPr id="6" name="Θέση αριθμού διαφάνειας 5"/>
          <p:cNvSpPr>
            <a:spLocks noGrp="1"/>
          </p:cNvSpPr>
          <p:nvPr>
            <p:ph type="sldNum" sz="quarter" idx="12"/>
          </p:nvPr>
        </p:nvSpPr>
        <p:spPr/>
        <p:txBody>
          <a:bodyPr/>
          <a:lstStyle/>
          <a:p>
            <a:fld id="{E21B1C29-C6B1-42B8-B118-97F984C06F93}" type="slidenum">
              <a:rPr lang="el-GR" smtClean="0"/>
            </a:fld>
            <a:endParaRPr lang="el-GR" dirty="0"/>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alphaModFix amt="21000"/>
            <a:lum/>
          </a:blip>
          <a:srcRect/>
          <a:stretch>
            <a:fillRect l="15000" r="1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8E1585F-D4AC-410D-BD1C-92D14BBE5045}" type="datetimeFigureOut">
              <a:rPr lang="el-GR" smtClean="0"/>
            </a:fld>
            <a:endParaRPr lang="el-GR"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21B1C29-C6B1-42B8-B118-97F984C06F93}" type="slidenum">
              <a:rPr lang="el-GR" smtClean="0"/>
            </a:fld>
            <a:endParaRPr lang="el-G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l-GR"/>
          </a:p>
        </p:txBody>
      </p:sp>
      <p:sp>
        <p:nvSpPr>
          <p:cNvPr id="3" name="Θέση κειμένου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l-GR"/>
              <a:t>Στυλ κειμένου υποδείγματος</a:t>
            </a:r>
            <a:endParaRPr lang="el-GR"/>
          </a:p>
          <a:p>
            <a:pPr lvl="1"/>
            <a:r>
              <a:rPr lang="el-GR"/>
              <a:t>Δεύτερο επίπεδο</a:t>
            </a:r>
            <a:endParaRPr lang="el-GR"/>
          </a:p>
          <a:p>
            <a:pPr lvl="2"/>
            <a:r>
              <a:rPr lang="el-GR"/>
              <a:t>Τρίτο επίπεδο</a:t>
            </a:r>
            <a:endParaRPr lang="el-GR"/>
          </a:p>
          <a:p>
            <a:pPr lvl="3"/>
            <a:r>
              <a:rPr lang="el-GR"/>
              <a:t>Τέταρτο επίπεδο</a:t>
            </a:r>
            <a:endParaRPr lang="el-GR"/>
          </a:p>
          <a:p>
            <a:pPr lvl="4"/>
            <a:r>
              <a:rPr lang="el-GR"/>
              <a:t>Πέμπτο επίπεδο</a:t>
            </a:r>
            <a:endParaRPr lang="el-GR"/>
          </a:p>
        </p:txBody>
      </p:sp>
      <p:sp>
        <p:nvSpPr>
          <p:cNvPr id="4" name="Θέση ημερομηνίας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8E1585F-D4AC-410D-BD1C-92D14BBE5045}" type="datetimeFigureOut">
              <a:rPr lang="el-GR" smtClean="0"/>
            </a:fld>
            <a:endParaRPr lang="el-GR" dirty="0"/>
          </a:p>
        </p:txBody>
      </p:sp>
      <p:sp>
        <p:nvSpPr>
          <p:cNvPr id="5" name="Θέση υποσέλιδου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dirty="0"/>
          </a:p>
        </p:txBody>
      </p:sp>
      <p:sp>
        <p:nvSpPr>
          <p:cNvPr id="6" name="Θέση αριθμού διαφάνειας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21B1C29-C6B1-42B8-B118-97F984C06F93}" type="slidenum">
              <a:rPr lang="el-GR" smtClean="0"/>
            </a:fld>
            <a:endParaRPr lang="el-GR" dirty="0"/>
          </a:p>
        </p:txBody>
      </p:sp>
    </p:spTree>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0000"/>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802049" y="1153178"/>
            <a:ext cx="5539902" cy="1754326"/>
          </a:xfrm>
          <a:prstGeom prst="rect">
            <a:avLst/>
          </a:prstGeom>
          <a:noFill/>
        </p:spPr>
        <p:txBody>
          <a:bodyPr wrap="square" rtlCol="0">
            <a:spAutoFit/>
            <a:scene3d>
              <a:camera prst="orthographicFront"/>
              <a:lightRig rig="threePt" dir="t"/>
            </a:scene3d>
            <a:sp3d extrusionH="57150">
              <a:bevelT w="38100" h="38100"/>
            </a:sp3d>
          </a:bodyPr>
          <a:lstStyle/>
          <a:p>
            <a:pPr algn="ctr" defTabSz="685800"/>
            <a:r>
              <a:rPr lang="el-GR" sz="3600" b="1" dirty="0">
                <a:ln>
                  <a:solidFill>
                    <a:srgbClr val="FFC000">
                      <a:lumMod val="75000"/>
                    </a:srgbClr>
                  </a:solidFill>
                </a:ln>
                <a:solidFill>
                  <a:srgbClr val="ED7D31">
                    <a:lumMod val="50000"/>
                  </a:srgbClr>
                </a:solidFill>
                <a:effectLst>
                  <a:glow rad="393700">
                    <a:srgbClr val="FFC000">
                      <a:lumMod val="20000"/>
                      <a:lumOff val="80000"/>
                      <a:alpha val="94000"/>
                    </a:srgbClr>
                  </a:glow>
                </a:effectLst>
                <a:latin typeface="Times New Roman" panose="02020603050405020304" pitchFamily="18" charset="0"/>
                <a:cs typeface="Times New Roman" panose="02020603050405020304" pitchFamily="18" charset="0"/>
              </a:rPr>
              <a:t>Στρατηγικός Σχεδιασμός</a:t>
            </a:r>
            <a:endParaRPr lang="el-GR" sz="3600" b="1" dirty="0">
              <a:ln>
                <a:solidFill>
                  <a:srgbClr val="FFC000">
                    <a:lumMod val="75000"/>
                  </a:srgbClr>
                </a:solidFill>
              </a:ln>
              <a:solidFill>
                <a:srgbClr val="ED7D31">
                  <a:lumMod val="50000"/>
                </a:srgbClr>
              </a:solidFill>
              <a:effectLst>
                <a:glow rad="393700">
                  <a:srgbClr val="FFC000">
                    <a:lumMod val="20000"/>
                    <a:lumOff val="80000"/>
                    <a:alpha val="94000"/>
                  </a:srgbClr>
                </a:glow>
              </a:effectLst>
              <a:latin typeface="Times New Roman" panose="02020603050405020304" pitchFamily="18" charset="0"/>
              <a:cs typeface="Times New Roman" panose="02020603050405020304" pitchFamily="18" charset="0"/>
            </a:endParaRPr>
          </a:p>
          <a:p>
            <a:pPr algn="ctr" defTabSz="685800"/>
            <a:r>
              <a:rPr lang="el-GR" sz="3600" b="1" dirty="0">
                <a:ln>
                  <a:solidFill>
                    <a:srgbClr val="FFC000">
                      <a:lumMod val="75000"/>
                    </a:srgbClr>
                  </a:solidFill>
                </a:ln>
                <a:solidFill>
                  <a:srgbClr val="ED7D31">
                    <a:lumMod val="50000"/>
                  </a:srgbClr>
                </a:solidFill>
                <a:effectLst>
                  <a:glow rad="393700">
                    <a:srgbClr val="FFC000">
                      <a:lumMod val="20000"/>
                      <a:lumOff val="80000"/>
                      <a:alpha val="94000"/>
                    </a:srgbClr>
                  </a:glow>
                </a:effectLst>
                <a:latin typeface="Times New Roman" panose="02020603050405020304" pitchFamily="18" charset="0"/>
                <a:cs typeface="Times New Roman" panose="02020603050405020304" pitchFamily="18" charset="0"/>
              </a:rPr>
              <a:t>ΕΟΓΣΚΦ</a:t>
            </a:r>
            <a:endParaRPr lang="el-GR" sz="3600" b="1" dirty="0">
              <a:ln>
                <a:solidFill>
                  <a:srgbClr val="FFC000">
                    <a:lumMod val="75000"/>
                  </a:srgbClr>
                </a:solidFill>
              </a:ln>
              <a:solidFill>
                <a:srgbClr val="ED7D31">
                  <a:lumMod val="50000"/>
                </a:srgbClr>
              </a:solidFill>
              <a:effectLst>
                <a:glow rad="393700">
                  <a:srgbClr val="FFC000">
                    <a:lumMod val="20000"/>
                    <a:lumOff val="80000"/>
                    <a:alpha val="94000"/>
                  </a:srgbClr>
                </a:glow>
              </a:effectLst>
              <a:latin typeface="Times New Roman" panose="02020603050405020304" pitchFamily="18" charset="0"/>
              <a:cs typeface="Times New Roman" panose="02020603050405020304" pitchFamily="18" charset="0"/>
            </a:endParaRPr>
          </a:p>
          <a:p>
            <a:pPr algn="ctr" defTabSz="685800"/>
            <a:r>
              <a:rPr lang="el-GR" sz="3600" b="1" dirty="0">
                <a:ln>
                  <a:solidFill>
                    <a:srgbClr val="FFC000">
                      <a:lumMod val="75000"/>
                    </a:srgbClr>
                  </a:solidFill>
                </a:ln>
                <a:solidFill>
                  <a:srgbClr val="ED7D31">
                    <a:lumMod val="50000"/>
                  </a:srgbClr>
                </a:solidFill>
                <a:effectLst>
                  <a:glow rad="393700">
                    <a:srgbClr val="FFC000">
                      <a:lumMod val="20000"/>
                      <a:lumOff val="80000"/>
                      <a:alpha val="94000"/>
                    </a:srgbClr>
                  </a:glow>
                </a:effectLst>
                <a:latin typeface="Times New Roman" panose="02020603050405020304" pitchFamily="18" charset="0"/>
                <a:cs typeface="Times New Roman" panose="02020603050405020304" pitchFamily="18" charset="0"/>
              </a:rPr>
              <a:t>2024-2026</a:t>
            </a:r>
            <a:endParaRPr lang="el-GR" sz="3600" b="1" dirty="0">
              <a:ln>
                <a:solidFill>
                  <a:srgbClr val="FFC000">
                    <a:lumMod val="75000"/>
                  </a:srgbClr>
                </a:solidFill>
              </a:ln>
              <a:solidFill>
                <a:srgbClr val="ED7D31">
                  <a:lumMod val="50000"/>
                </a:srgbClr>
              </a:solidFill>
              <a:effectLst>
                <a:glow rad="393700">
                  <a:srgbClr val="FFC000">
                    <a:lumMod val="20000"/>
                    <a:lumOff val="80000"/>
                    <a:alpha val="94000"/>
                  </a:srgbClr>
                </a:glow>
              </a:effectLst>
              <a:latin typeface="Times New Roman" panose="02020603050405020304" pitchFamily="18" charset="0"/>
              <a:cs typeface="Times New Roman" panose="02020603050405020304" pitchFamily="18" charset="0"/>
            </a:endParaRPr>
          </a:p>
        </p:txBody>
      </p:sp>
      <p:sp>
        <p:nvSpPr>
          <p:cNvPr id="5" name="TextBox 4"/>
          <p:cNvSpPr txBox="1"/>
          <p:nvPr/>
        </p:nvSpPr>
        <p:spPr>
          <a:xfrm>
            <a:off x="-13376" y="4342137"/>
            <a:ext cx="9170751" cy="461665"/>
          </a:xfrm>
          <a:prstGeom prst="rect">
            <a:avLst/>
          </a:prstGeom>
          <a:noFill/>
        </p:spPr>
        <p:txBody>
          <a:bodyPr wrap="square" rtlCol="0">
            <a:spAutoFit/>
            <a:scene3d>
              <a:camera prst="orthographicFront"/>
              <a:lightRig rig="threePt" dir="t"/>
            </a:scene3d>
            <a:sp3d extrusionH="57150">
              <a:bevelT w="38100" h="38100"/>
            </a:sp3d>
          </a:bodyPr>
          <a:lstStyle/>
          <a:p>
            <a:pPr algn="ctr" defTabSz="685800"/>
            <a:r>
              <a:rPr lang="el-GR" sz="2400" b="1" dirty="0">
                <a:ln>
                  <a:solidFill>
                    <a:srgbClr val="FFC000">
                      <a:lumMod val="75000"/>
                    </a:srgbClr>
                  </a:solidFill>
                </a:ln>
                <a:solidFill>
                  <a:srgbClr val="ED7D31">
                    <a:lumMod val="50000"/>
                  </a:srgbClr>
                </a:solidFill>
                <a:effectLst>
                  <a:glow rad="266700">
                    <a:srgbClr val="FFC000">
                      <a:lumMod val="20000"/>
                      <a:lumOff val="80000"/>
                      <a:alpha val="76000"/>
                    </a:srgbClr>
                  </a:glow>
                </a:effectLst>
                <a:latin typeface="Times New Roman" panose="02020603050405020304" pitchFamily="18" charset="0"/>
                <a:cs typeface="Times New Roman" panose="02020603050405020304" pitchFamily="18" charset="0"/>
              </a:rPr>
              <a:t>«Ανάπτυξη, Αριστεία, Συμπερίληψη, Διεθνής Αναγνώριση»</a:t>
            </a:r>
            <a:endParaRPr lang="el-GR" sz="2400" b="1" dirty="0">
              <a:ln>
                <a:solidFill>
                  <a:srgbClr val="FFC000">
                    <a:lumMod val="75000"/>
                  </a:srgbClr>
                </a:solidFill>
              </a:ln>
              <a:solidFill>
                <a:srgbClr val="ED7D31">
                  <a:lumMod val="50000"/>
                </a:srgbClr>
              </a:solidFill>
              <a:effectLst>
                <a:glow rad="266700">
                  <a:srgbClr val="FFC000">
                    <a:lumMod val="20000"/>
                    <a:lumOff val="80000"/>
                    <a:alpha val="76000"/>
                  </a:srgbClr>
                </a:glow>
              </a:effectLst>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pic>
        <p:nvPicPr>
          <p:cNvPr id="6" name="Εικόνα 5"/>
          <p:cNvPicPr>
            <a:picLocks noChangeAspect="1"/>
          </p:cNvPicPr>
          <p:nvPr/>
        </p:nvPicPr>
        <p:blipFill>
          <a:blip r:embed="rId2"/>
          <a:stretch>
            <a:fillRect/>
          </a:stretch>
        </p:blipFill>
        <p:spPr>
          <a:xfrm>
            <a:off x="8215755" y="37429"/>
            <a:ext cx="790579" cy="790579"/>
          </a:xfrm>
          <a:prstGeom prst="rect">
            <a:avLst/>
          </a:prstGeom>
        </p:spPr>
      </p:pic>
      <p:sp>
        <p:nvSpPr>
          <p:cNvPr id="3" name="TextBox 2"/>
          <p:cNvSpPr txBox="1"/>
          <p:nvPr/>
        </p:nvSpPr>
        <p:spPr>
          <a:xfrm>
            <a:off x="2921189" y="86846"/>
            <a:ext cx="3515897"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Στρατηγικός σχεδιασμός</a:t>
            </a:r>
            <a:endParaRPr lang="el-GR" sz="2400" b="1"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7" name="Εικόνα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5880" y="1767526"/>
            <a:ext cx="2900452" cy="2017960"/>
          </a:xfrm>
          <a:prstGeom prst="rect">
            <a:avLst/>
          </a:prstGeom>
          <a:ln>
            <a:noFill/>
          </a:ln>
          <a:effectLst>
            <a:softEdge rad="112500"/>
          </a:effectLst>
        </p:spPr>
      </p:pic>
      <p:sp>
        <p:nvSpPr>
          <p:cNvPr id="8" name="TextBox 7"/>
          <p:cNvSpPr txBox="1"/>
          <p:nvPr/>
        </p:nvSpPr>
        <p:spPr>
          <a:xfrm>
            <a:off x="232003" y="1212770"/>
            <a:ext cx="7003366" cy="700000"/>
          </a:xfrm>
          <a:prstGeom prst="rect">
            <a:avLst/>
          </a:prstGeom>
          <a:noFill/>
        </p:spPr>
        <p:txBody>
          <a:bodyPr wrap="square">
            <a:spAutoFit/>
          </a:bodyPr>
          <a:lstStyle/>
          <a:p>
            <a:pPr marL="285750" marR="0" lvl="0" indent="-28575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η δομημένη διαδικασία καθορισμού του οράματος, της αποστολής και των μακροπρόθεσμων στόχων </a:t>
            </a:r>
            <a:r>
              <a:rPr lang="el-GR" sz="1400" dirty="0">
                <a:solidFill>
                  <a:prstClr val="black"/>
                </a:solidFill>
                <a:latin typeface="Times New Roman" panose="02020603050405020304" pitchFamily="18" charset="0"/>
                <a:cs typeface="Times New Roman" panose="02020603050405020304" pitchFamily="18" charset="0"/>
              </a:rPr>
              <a:t>τ</a:t>
            </a:r>
            <a:r>
              <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ης ΕΟΓΣΚΦ,</a:t>
            </a:r>
            <a:endPar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1" name="TextBox 10"/>
          <p:cNvSpPr txBox="1"/>
          <p:nvPr/>
        </p:nvSpPr>
        <p:spPr>
          <a:xfrm>
            <a:off x="232003" y="2076506"/>
            <a:ext cx="5884607" cy="70000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l-GR" sz="1400" dirty="0">
                <a:latin typeface="Times New Roman" panose="02020603050405020304" pitchFamily="18" charset="0"/>
                <a:cs typeface="Times New Roman" panose="02020603050405020304" pitchFamily="18" charset="0"/>
              </a:rPr>
              <a:t>μέσω ανάλυσης του εσωτερικού και εξωτερικού περιβάλλοντος, χάραξης στρατηγικών επιλογών και ευθυγράμμισης πόρων,</a:t>
            </a:r>
            <a:endParaRPr lang="el-GR" sz="14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232002" y="3134592"/>
            <a:ext cx="5779541" cy="700000"/>
          </a:xfrm>
          <a:prstGeom prst="rect">
            <a:avLst/>
          </a:prstGeom>
          <a:noFill/>
        </p:spPr>
        <p:txBody>
          <a:bodyPr wrap="square">
            <a:spAutoFit/>
          </a:bodyPr>
          <a:lstStyle/>
          <a:p>
            <a:pPr marL="285750" marR="0" lvl="0" indent="-28575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με σκοπό τη δημιουργία βιώσιμου ανταγωνιστικού πλεονεκτήματος και τη διαρκή προσαρμογή στις μεταβαλλόμενες συνθήκες.</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cs typeface="Times New Roman" panose="02020603050405020304" pitchFamily="18" charset="0"/>
            </a:endParaRPr>
          </a:p>
        </p:txBody>
      </p:sp>
      <p:sp>
        <p:nvSpPr>
          <p:cNvPr id="20" name="TextBox 19"/>
          <p:cNvSpPr txBox="1"/>
          <p:nvPr/>
        </p:nvSpPr>
        <p:spPr>
          <a:xfrm>
            <a:off x="232002" y="745223"/>
            <a:ext cx="4572000" cy="307777"/>
          </a:xfrm>
          <a:prstGeom prst="rect">
            <a:avLst/>
          </a:prstGeom>
          <a:noFill/>
        </p:spPr>
        <p:txBody>
          <a:bodyPr wrap="square">
            <a:spAutoFit/>
          </a:bodyPr>
          <a:lstStyle/>
          <a:p>
            <a:r>
              <a:rPr lang="el-GR" sz="1400" dirty="0">
                <a:latin typeface="Times New Roman" panose="02020603050405020304" pitchFamily="18" charset="0"/>
                <a:cs typeface="Times New Roman" panose="02020603050405020304" pitchFamily="18" charset="0"/>
              </a:rPr>
              <a:t>Ο Στρατηγικός σχεδιασμός είναι… </a:t>
            </a:r>
            <a:endParaRPr lang="el-GR" sz="1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pic>
        <p:nvPicPr>
          <p:cNvPr id="6" name="Εικόνα 5"/>
          <p:cNvPicPr>
            <a:picLocks noChangeAspect="1"/>
          </p:cNvPicPr>
          <p:nvPr/>
        </p:nvPicPr>
        <p:blipFill>
          <a:blip r:embed="rId2"/>
          <a:stretch>
            <a:fillRect/>
          </a:stretch>
        </p:blipFill>
        <p:spPr>
          <a:xfrm>
            <a:off x="8215755" y="37429"/>
            <a:ext cx="790579" cy="790579"/>
          </a:xfrm>
          <a:prstGeom prst="rect">
            <a:avLst/>
          </a:prstGeom>
        </p:spPr>
      </p:pic>
      <p:sp>
        <p:nvSpPr>
          <p:cNvPr id="3" name="TextBox 2"/>
          <p:cNvSpPr txBox="1"/>
          <p:nvPr/>
        </p:nvSpPr>
        <p:spPr>
          <a:xfrm>
            <a:off x="2921189" y="86846"/>
            <a:ext cx="3515897"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389890" rtl="0" eaLnBrk="1" fontAlgn="auto" latinLnBrk="0" hangingPunct="1">
              <a:lnSpc>
                <a:spcPct val="100000"/>
              </a:lnSpc>
              <a:spcBef>
                <a:spcPts val="0"/>
              </a:spcBef>
              <a:spcAft>
                <a:spcPts val="0"/>
              </a:spcAft>
              <a:buClrTx/>
              <a:buSzTx/>
              <a:buFontTx/>
              <a:buNone/>
              <a:defRPr/>
            </a:pPr>
            <a:r>
              <a:rPr kumimoji="0" lang="el-GR" sz="2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Στρατηγικός σχεδιασμός</a:t>
            </a:r>
            <a:endParaRPr kumimoji="0" lang="el-GR" sz="2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178446" y="1580615"/>
            <a:ext cx="5884607" cy="307777"/>
          </a:xfrm>
          <a:prstGeom prst="rect">
            <a:avLst/>
          </a:prstGeom>
          <a:noFill/>
        </p:spPr>
        <p:txBody>
          <a:bodyPr wrap="square">
            <a:spAutoFit/>
          </a:bodyPr>
          <a:lstStyle/>
          <a:p>
            <a:pPr marL="285750" lvl="0" indent="-285750">
              <a:buFont typeface="Arial" panose="020B0604020202020204" pitchFamily="34" charset="0"/>
              <a:buChar char="•"/>
            </a:pPr>
            <a:r>
              <a:rPr lang="el-GR" sz="1400" dirty="0">
                <a:solidFill>
                  <a:prstClr val="black"/>
                </a:solidFill>
                <a:latin typeface="Times New Roman" panose="02020603050405020304" pitchFamily="18" charset="0"/>
                <a:cs typeface="Times New Roman" panose="02020603050405020304" pitchFamily="18" charset="0"/>
              </a:rPr>
              <a:t>για να καθορίσει το όραμα, τους στόχους και τις στρατηγικές της ΕΟΓΣΚΦ,</a:t>
            </a:r>
            <a:endPar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4" name="TextBox 13"/>
          <p:cNvSpPr txBox="1"/>
          <p:nvPr/>
        </p:nvSpPr>
        <p:spPr>
          <a:xfrm>
            <a:off x="172636" y="2255217"/>
            <a:ext cx="5848901" cy="700000"/>
          </a:xfrm>
          <a:prstGeom prst="rect">
            <a:avLst/>
          </a:prstGeom>
          <a:noFill/>
        </p:spPr>
        <p:txBody>
          <a:bodyPr wrap="square">
            <a:spAutoFit/>
          </a:bodyPr>
          <a:lstStyle/>
          <a:p>
            <a:pPr marL="285750" lvl="0" indent="-285750">
              <a:lnSpc>
                <a:spcPct val="150000"/>
              </a:lnSpc>
              <a:buFont typeface="Arial" panose="020B0604020202020204" pitchFamily="34" charset="0"/>
              <a:buChar char="•"/>
              <a:defRPr/>
            </a:pPr>
            <a:r>
              <a:rPr lang="el-GR" sz="1400" dirty="0">
                <a:solidFill>
                  <a:prstClr val="black"/>
                </a:solidFill>
                <a:latin typeface="Times New Roman" panose="02020603050405020304" pitchFamily="18" charset="0"/>
                <a:cs typeface="Times New Roman" panose="02020603050405020304" pitchFamily="18" charset="0"/>
              </a:rPr>
              <a:t>διασφαλίζοντας αποτελεσματική χρήση πόρων, ανταγωνιστικό πλεονέκτημα και προσαρμογή στις μεταβαλλόμενες συνθήκες. </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cs typeface="Times New Roman" panose="02020603050405020304" pitchFamily="18" charset="0"/>
            </a:endParaRPr>
          </a:p>
        </p:txBody>
      </p:sp>
      <p:sp>
        <p:nvSpPr>
          <p:cNvPr id="18" name="TextBox 17"/>
          <p:cNvSpPr txBox="1"/>
          <p:nvPr/>
        </p:nvSpPr>
        <p:spPr>
          <a:xfrm>
            <a:off x="232006" y="674119"/>
            <a:ext cx="4572000" cy="307777"/>
          </a:xfrm>
          <a:prstGeom prst="rect">
            <a:avLst/>
          </a:prstGeom>
          <a:noFill/>
        </p:spPr>
        <p:txBody>
          <a:bodyPr wrap="square">
            <a:spAutoFit/>
          </a:bodyPr>
          <a:lstStyle/>
          <a:p>
            <a:pPr marL="0" marR="0" lvl="0" indent="0" algn="l" defTabSz="389890" rtl="0" eaLnBrk="1" fontAlgn="auto" latinLnBrk="0" hangingPunct="1">
              <a:lnSpc>
                <a:spcPct val="100000"/>
              </a:lnSpc>
              <a:spcBef>
                <a:spcPts val="0"/>
              </a:spcBef>
              <a:spcAft>
                <a:spcPts val="0"/>
              </a:spcAft>
              <a:buClrTx/>
              <a:buSzTx/>
              <a:buFontTx/>
              <a:buNone/>
              <a:defRPr/>
            </a:pPr>
            <a:r>
              <a:rPr lang="el-GR" sz="1400" dirty="0">
                <a:latin typeface="Times New Roman" panose="02020603050405020304" pitchFamily="18" charset="0"/>
                <a:cs typeface="Times New Roman" panose="02020603050405020304" pitchFamily="18" charset="0"/>
              </a:rPr>
              <a:t>Ο Στρατηγικός σχεδιασμός γίνεται …</a:t>
            </a:r>
            <a:endParaRPr kumimoji="0" lang="el-GR" sz="14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p:txBody>
      </p:sp>
      <p:pic>
        <p:nvPicPr>
          <p:cNvPr id="2" name="Εικόνα 1"/>
          <p:cNvPicPr>
            <a:picLocks noChangeAspect="1"/>
          </p:cNvPicPr>
          <p:nvPr/>
        </p:nvPicPr>
        <p:blipFill>
          <a:blip r:embed="rId3"/>
          <a:stretch>
            <a:fillRect/>
          </a:stretch>
        </p:blipFill>
        <p:spPr>
          <a:xfrm>
            <a:off x="5718629" y="2255217"/>
            <a:ext cx="2982908" cy="20210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1"/>
          <a:stretch>
            <a:fillRect/>
          </a:stretch>
        </p:blipFill>
        <p:spPr>
          <a:xfrm>
            <a:off x="8215755" y="37429"/>
            <a:ext cx="790579" cy="790579"/>
          </a:xfrm>
          <a:prstGeom prst="rect">
            <a:avLst/>
          </a:prstGeom>
        </p:spPr>
      </p:pic>
      <p:sp>
        <p:nvSpPr>
          <p:cNvPr id="3" name="TextBox 2"/>
          <p:cNvSpPr txBox="1"/>
          <p:nvPr/>
        </p:nvSpPr>
        <p:spPr>
          <a:xfrm>
            <a:off x="2921189" y="86846"/>
            <a:ext cx="3301623"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1.1 Εισαγωγή</a:t>
            </a:r>
            <a:endParaRPr lang="el-GR" sz="2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3" name="Ορθογώνιο 12"/>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1.</a:t>
            </a:r>
            <a:endParaRPr lang="el-GR" sz="1060" dirty="0"/>
          </a:p>
        </p:txBody>
      </p:sp>
      <p:pic>
        <p:nvPicPr>
          <p:cNvPr id="10" name="Εικόνα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2812" y="1165932"/>
            <a:ext cx="2111208" cy="2811633"/>
          </a:xfrm>
          <a:prstGeom prst="rect">
            <a:avLst/>
          </a:prstGeom>
          <a:ln>
            <a:noFill/>
          </a:ln>
          <a:effectLst>
            <a:softEdge rad="112500"/>
          </a:effectLst>
        </p:spPr>
      </p:pic>
      <p:sp>
        <p:nvSpPr>
          <p:cNvPr id="4" name="TextBox 3"/>
          <p:cNvSpPr txBox="1"/>
          <p:nvPr/>
        </p:nvSpPr>
        <p:spPr>
          <a:xfrm>
            <a:off x="511526" y="1448363"/>
            <a:ext cx="5652083" cy="1923604"/>
          </a:xfrm>
          <a:prstGeom prst="rect">
            <a:avLst/>
          </a:prstGeom>
          <a:noFill/>
        </p:spPr>
        <p:txBody>
          <a:bodyPr wrap="square">
            <a:spAutoFit/>
          </a:bodyPr>
          <a:lstStyle/>
          <a:p>
            <a:pPr marL="0" marR="0" lvl="0" indent="0" algn="l" defTabSz="389890" rtl="0" eaLnBrk="1" fontAlgn="auto" latinLnBrk="0" hangingPunct="1">
              <a:lnSpc>
                <a:spcPct val="150000"/>
              </a:lnSpc>
              <a:spcBef>
                <a:spcPts val="0"/>
              </a:spcBef>
              <a:spcAft>
                <a:spcPts val="0"/>
              </a:spcAft>
              <a:buClrTx/>
              <a:buSzTx/>
              <a:buFontTx/>
              <a:buNone/>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cs typeface="Times New Roman" panose="02020603050405020304" pitchFamily="18" charset="0"/>
              </a:rPr>
              <a:t>Ο στρατηγικός σχεδιασμός της Ελληνικής Ομοσπονδίας Γουσού Κουνγκ Φου Κουνγκ Φου (ΕΟΓΣΚΦ) για την περίοδο 2024-2026 εστιάζει στην ολιστική ανάπτυξη του αθλήματος, με έμφαση στη διατήρηση της πολιτιστικής κληρονομιάς, την αγωνιστική αριστεία και την κοινωνική συνοχή. </a:t>
            </a:r>
            <a:endPar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endParaRPr lang="el-GR" sz="1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2556193"/>
            <a:ext cx="5181600" cy="1346331"/>
          </a:xfrm>
          <a:prstGeom prst="rect">
            <a:avLst/>
          </a:prstGeom>
          <a:noFill/>
        </p:spPr>
        <p:txBody>
          <a:bodyPr wrap="square" rtlCol="0">
            <a:spAutoFit/>
          </a:bodyPr>
          <a:lstStyle/>
          <a:p>
            <a:pPr>
              <a:lnSpc>
                <a:spcPct val="150000"/>
              </a:lnSpc>
            </a:pPr>
            <a:r>
              <a:rPr lang="el-GR" sz="1400" dirty="0">
                <a:solidFill>
                  <a:schemeClr val="tx2">
                    <a:lumMod val="50000"/>
                  </a:schemeClr>
                </a:solidFill>
                <a:latin typeface="Times New Roman" panose="02020603050405020304" pitchFamily="18" charset="0"/>
                <a:cs typeface="Times New Roman" panose="02020603050405020304" pitchFamily="18" charset="0"/>
              </a:rPr>
              <a:t>Παράλληλα, η ένταξη του Γουσού Κουνγκ Φου στο πρόγραμμα της Ολυμπιάδας Νέων 2026 στο Ντακάρ ενισχύει τη διεθνή αναγνώριση του αθλήματος και δημιουργεί προοπτικές για τους αθλητές μας να διακριθούν σε παγκόσμιο επίπεδο.</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2286000" y="171939"/>
            <a:ext cx="4572000" cy="461665"/>
          </a:xfrm>
          <a:prstGeom prst="rect">
            <a:avLst/>
          </a:prstGeom>
          <a:noFill/>
        </p:spPr>
        <p:txBody>
          <a:bodyPr wrap="square">
            <a:spAutoFit/>
          </a:bodyPr>
          <a:lstStyle/>
          <a:p>
            <a:pPr marL="0" marR="0" lvl="0" indent="0" algn="ctr" defTabSz="389890" rtl="0" eaLnBrk="1" fontAlgn="auto" latinLnBrk="0" hangingPunct="1">
              <a:lnSpc>
                <a:spcPct val="100000"/>
              </a:lnSpc>
              <a:spcBef>
                <a:spcPts val="0"/>
              </a:spcBef>
              <a:spcAft>
                <a:spcPts val="0"/>
              </a:spcAft>
              <a:buClrTx/>
              <a:buSzTx/>
              <a:buFontTx/>
              <a:buNone/>
              <a:defRPr/>
            </a:pPr>
            <a:r>
              <a:rPr kumimoji="0" lang="el-GR" sz="2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1.1 Εισαγωγή</a:t>
            </a:r>
            <a:endParaRPr kumimoji="0" lang="el-GR" sz="2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4" name="Ορθογώνιο 3"/>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1.</a:t>
            </a:r>
            <a:endParaRPr lang="el-GR" sz="1060" dirty="0"/>
          </a:p>
        </p:txBody>
      </p:sp>
      <p:pic>
        <p:nvPicPr>
          <p:cNvPr id="6" name="Εικόνα 5"/>
          <p:cNvPicPr>
            <a:picLocks noChangeAspect="1"/>
          </p:cNvPicPr>
          <p:nvPr/>
        </p:nvPicPr>
        <p:blipFill>
          <a:blip r:embed="rId1"/>
          <a:stretch>
            <a:fillRect/>
          </a:stretch>
        </p:blipFill>
        <p:spPr>
          <a:xfrm>
            <a:off x="8215755" y="37429"/>
            <a:ext cx="790579" cy="790579"/>
          </a:xfrm>
          <a:prstGeom prst="rect">
            <a:avLst/>
          </a:prstGeom>
        </p:spPr>
      </p:pic>
      <p:pic>
        <p:nvPicPr>
          <p:cNvPr id="7" name="Εικόνα 6"/>
          <p:cNvPicPr>
            <a:picLocks noChangeAspect="1"/>
          </p:cNvPicPr>
          <p:nvPr/>
        </p:nvPicPr>
        <p:blipFill>
          <a:blip r:embed="rId2"/>
          <a:stretch>
            <a:fillRect/>
          </a:stretch>
        </p:blipFill>
        <p:spPr>
          <a:xfrm>
            <a:off x="5678526" y="1397014"/>
            <a:ext cx="3196883" cy="2318359"/>
          </a:xfrm>
          <a:prstGeom prst="rect">
            <a:avLst/>
          </a:prstGeom>
        </p:spPr>
      </p:pic>
      <p:sp>
        <p:nvSpPr>
          <p:cNvPr id="9" name="TextBox 8"/>
          <p:cNvSpPr txBox="1"/>
          <p:nvPr/>
        </p:nvSpPr>
        <p:spPr>
          <a:xfrm>
            <a:off x="457200" y="779291"/>
            <a:ext cx="4967325" cy="1346331"/>
          </a:xfrm>
          <a:prstGeom prst="rect">
            <a:avLst/>
          </a:prstGeom>
          <a:noFill/>
        </p:spPr>
        <p:txBody>
          <a:bodyPr wrap="square">
            <a:spAutoFit/>
          </a:bodyPr>
          <a:lstStyle/>
          <a:p>
            <a:pPr>
              <a:lnSpc>
                <a:spcPct val="150000"/>
              </a:lnSpc>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cs typeface="Times New Roman" panose="02020603050405020304" pitchFamily="18" charset="0"/>
              </a:rPr>
              <a:t>Το Ευρωπαϊκό Πρωτάθλημα Γουσού Κουνγκ Φου το 2025 αποτελεί ορόσημο, προσφέροντας μοναδική ευκαιρία διεθνούς προβολής, οργανωτικής αναβάθμισης και ενίσχυσης του αθλήματος σε όλα τα επίπεδα. </a:t>
            </a:r>
            <a:endParaRPr lang="el-GR" sz="1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8" name="TextBox 7"/>
          <p:cNvSpPr txBox="1"/>
          <p:nvPr/>
        </p:nvSpPr>
        <p:spPr>
          <a:xfrm>
            <a:off x="2742906" y="201885"/>
            <a:ext cx="3658189"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1.2 Οργανωτική Δομή:</a:t>
            </a:r>
            <a:endParaRPr lang="en-US" sz="2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395513" y="1380766"/>
            <a:ext cx="5250543" cy="1992661"/>
          </a:xfrm>
          <a:prstGeom prst="rect">
            <a:avLst/>
          </a:prstGeom>
          <a:noFill/>
        </p:spPr>
        <p:txBody>
          <a:bodyPr wrap="square" rtlCol="0">
            <a:spAutoFit/>
          </a:bodyPr>
          <a:lstStyle/>
          <a:p>
            <a:pPr marL="193040" indent="-193040">
              <a:lnSpc>
                <a:spcPct val="150000"/>
              </a:lnSpc>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Διοικητικό Συμβούλιο: </a:t>
            </a:r>
            <a:r>
              <a:rPr lang="el-GR" sz="1400" dirty="0">
                <a:solidFill>
                  <a:schemeClr val="tx2">
                    <a:lumMod val="50000"/>
                  </a:schemeClr>
                </a:solidFill>
                <a:latin typeface="Times New Roman" panose="02020603050405020304" pitchFamily="18" charset="0"/>
                <a:cs typeface="Times New Roman" panose="02020603050405020304" pitchFamily="18" charset="0"/>
              </a:rPr>
              <a:t>Πρόεδρος, 10 μέλη και 3 αναπληρωματικά μέλη.</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93040" indent="-193040">
              <a:lnSpc>
                <a:spcPct val="150000"/>
              </a:lnSpc>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Κεντρική Επιτροπή Διαιτησίας</a:t>
            </a:r>
            <a:r>
              <a:rPr lang="el-GR" sz="1400" dirty="0">
                <a:solidFill>
                  <a:schemeClr val="tx2">
                    <a:lumMod val="50000"/>
                  </a:schemeClr>
                </a:solidFill>
                <a:latin typeface="Times New Roman" panose="02020603050405020304" pitchFamily="18" charset="0"/>
                <a:cs typeface="Times New Roman" panose="02020603050405020304" pitchFamily="18" charset="0"/>
              </a:rPr>
              <a:t>: 3 μέλη.</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93040" indent="-193040">
              <a:lnSpc>
                <a:spcPct val="150000"/>
              </a:lnSpc>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Επιτροπή Δεοντολογίας: </a:t>
            </a:r>
            <a:r>
              <a:rPr lang="el-GR" sz="1400" dirty="0">
                <a:solidFill>
                  <a:schemeClr val="tx2">
                    <a:lumMod val="50000"/>
                  </a:schemeClr>
                </a:solidFill>
                <a:latin typeface="Times New Roman" panose="02020603050405020304" pitchFamily="18" charset="0"/>
                <a:cs typeface="Times New Roman" panose="02020603050405020304" pitchFamily="18" charset="0"/>
              </a:rPr>
              <a:t>5 μέλη.</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93040" indent="-193040">
              <a:lnSpc>
                <a:spcPct val="150000"/>
              </a:lnSpc>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Δικαστική Επιτροπή: </a:t>
            </a:r>
            <a:r>
              <a:rPr lang="el-GR" sz="1400" dirty="0">
                <a:solidFill>
                  <a:schemeClr val="tx2">
                    <a:lumMod val="50000"/>
                  </a:schemeClr>
                </a:solidFill>
                <a:latin typeface="Times New Roman" panose="02020603050405020304" pitchFamily="18" charset="0"/>
                <a:cs typeface="Times New Roman" panose="02020603050405020304" pitchFamily="18" charset="0"/>
              </a:rPr>
              <a:t>3 μέλη.</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93040" indent="-193040">
              <a:lnSpc>
                <a:spcPct val="150000"/>
              </a:lnSpc>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Τεχνική Επιτροπή: </a:t>
            </a:r>
            <a:r>
              <a:rPr lang="el-GR" sz="1400" dirty="0">
                <a:solidFill>
                  <a:schemeClr val="tx2">
                    <a:lumMod val="50000"/>
                  </a:schemeClr>
                </a:solidFill>
                <a:latin typeface="Times New Roman" panose="02020603050405020304" pitchFamily="18" charset="0"/>
                <a:cs typeface="Times New Roman" panose="02020603050405020304" pitchFamily="18" charset="0"/>
              </a:rPr>
              <a:t>3 μέλη.</a:t>
            </a:r>
            <a:endParaRPr lang="el-GR" sz="1400" dirty="0">
              <a:solidFill>
                <a:srgbClr val="203864"/>
              </a:solidFill>
              <a:latin typeface="Times New Roman" panose="02020603050405020304" pitchFamily="18" charset="0"/>
              <a:cs typeface="Times New Roman" panose="02020603050405020304" pitchFamily="18" charset="0"/>
            </a:endParaRPr>
          </a:p>
        </p:txBody>
      </p:sp>
      <p:pic>
        <p:nvPicPr>
          <p:cNvPr id="4" name="Εικόνα 3"/>
          <p:cNvPicPr>
            <a:picLocks noChangeAspect="1"/>
          </p:cNvPicPr>
          <p:nvPr/>
        </p:nvPicPr>
        <p:blipFill>
          <a:blip r:embed="rId2"/>
          <a:stretch>
            <a:fillRect/>
          </a:stretch>
        </p:blipFill>
        <p:spPr>
          <a:xfrm>
            <a:off x="8215755" y="37429"/>
            <a:ext cx="790579" cy="790579"/>
          </a:xfrm>
          <a:prstGeom prst="rect">
            <a:avLst/>
          </a:prstGeom>
        </p:spPr>
      </p:pic>
      <p:pic>
        <p:nvPicPr>
          <p:cNvPr id="7" name="Εικόνα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1073" y="2574994"/>
            <a:ext cx="2481941" cy="1688079"/>
          </a:xfrm>
          <a:prstGeom prst="rect">
            <a:avLst/>
          </a:prstGeom>
          <a:ln>
            <a:noFill/>
          </a:ln>
          <a:effectLst>
            <a:softEdge rad="112500"/>
          </a:effectLst>
        </p:spPr>
      </p:pic>
      <p:pic>
        <p:nvPicPr>
          <p:cNvPr id="10" name="Εικόνα 9"/>
          <p:cNvPicPr>
            <a:picLocks noChangeAspect="1"/>
          </p:cNvPicPr>
          <p:nvPr/>
        </p:nvPicPr>
        <p:blipFill>
          <a:blip r:embed="rId4"/>
          <a:stretch>
            <a:fillRect/>
          </a:stretch>
        </p:blipFill>
        <p:spPr>
          <a:xfrm>
            <a:off x="6022886" y="950185"/>
            <a:ext cx="2588158" cy="1809175"/>
          </a:xfrm>
          <a:prstGeom prst="rect">
            <a:avLst/>
          </a:prstGeom>
          <a:ln>
            <a:noFill/>
          </a:ln>
          <a:effectLst>
            <a:softEdge rad="112500"/>
          </a:effectLst>
        </p:spPr>
      </p:pic>
      <p:pic>
        <p:nvPicPr>
          <p:cNvPr id="5" name="Εικόνα 4"/>
          <p:cNvPicPr>
            <a:picLocks noChangeAspect="1"/>
          </p:cNvPicPr>
          <p:nvPr/>
        </p:nvPicPr>
        <p:blipFill>
          <a:blip r:embed="rId5"/>
          <a:stretch>
            <a:fillRect/>
          </a:stretch>
        </p:blipFill>
        <p:spPr>
          <a:xfrm>
            <a:off x="6418176" y="2606629"/>
            <a:ext cx="2588158" cy="1809175"/>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pic>
        <p:nvPicPr>
          <p:cNvPr id="17" name="Εικόνα 16"/>
          <p:cNvPicPr>
            <a:picLocks noChangeAspect="1"/>
          </p:cNvPicPr>
          <p:nvPr/>
        </p:nvPicPr>
        <p:blipFill>
          <a:blip r:embed="rId2"/>
          <a:stretch>
            <a:fillRect/>
          </a:stretch>
        </p:blipFill>
        <p:spPr>
          <a:xfrm>
            <a:off x="5422756" y="1531291"/>
            <a:ext cx="3521623" cy="2268346"/>
          </a:xfrm>
          <a:prstGeom prst="rect">
            <a:avLst/>
          </a:prstGeom>
        </p:spPr>
      </p:pic>
      <p:sp>
        <p:nvSpPr>
          <p:cNvPr id="3" name="Ορθογώνιο 2"/>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2.</a:t>
            </a:r>
            <a:endParaRPr lang="el-GR" sz="1060" dirty="0"/>
          </a:p>
        </p:txBody>
      </p:sp>
      <p:sp>
        <p:nvSpPr>
          <p:cNvPr id="7" name="TextBox 6"/>
          <p:cNvSpPr txBox="1"/>
          <p:nvPr/>
        </p:nvSpPr>
        <p:spPr>
          <a:xfrm>
            <a:off x="2857122" y="86846"/>
            <a:ext cx="3429756"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Όραμα</a:t>
            </a:r>
            <a:endParaRPr lang="el-GR" sz="2400" dirty="0"/>
          </a:p>
        </p:txBody>
      </p:sp>
      <p:sp>
        <p:nvSpPr>
          <p:cNvPr id="6" name="TextBox 5"/>
          <p:cNvSpPr txBox="1"/>
          <p:nvPr/>
        </p:nvSpPr>
        <p:spPr>
          <a:xfrm>
            <a:off x="252091" y="754486"/>
            <a:ext cx="5628744" cy="700000"/>
          </a:xfrm>
          <a:prstGeom prst="rect">
            <a:avLst/>
          </a:prstGeom>
          <a:noFill/>
        </p:spPr>
        <p:txBody>
          <a:bodyPr wrap="square" rtlCol="0">
            <a:spAutoFit/>
          </a:bodyPr>
          <a:lstStyle/>
          <a:p>
            <a:pPr>
              <a:lnSpc>
                <a:spcPct val="150000"/>
              </a:lnSpc>
            </a:pPr>
            <a:r>
              <a:rPr lang="el-GR" sz="1400" dirty="0">
                <a:solidFill>
                  <a:schemeClr val="tx2">
                    <a:lumMod val="50000"/>
                  </a:schemeClr>
                </a:solidFill>
                <a:latin typeface="Times New Roman" panose="02020603050405020304" pitchFamily="18" charset="0"/>
                <a:cs typeface="Times New Roman" panose="02020603050405020304" pitchFamily="18" charset="0"/>
              </a:rPr>
              <a:t>Με σύνθημα </a:t>
            </a:r>
            <a:r>
              <a:rPr lang="el-GR" sz="1400" b="1" dirty="0">
                <a:solidFill>
                  <a:schemeClr val="tx2">
                    <a:lumMod val="50000"/>
                  </a:schemeClr>
                </a:solidFill>
                <a:latin typeface="Times New Roman" panose="02020603050405020304" pitchFamily="18" charset="0"/>
                <a:cs typeface="Times New Roman" panose="02020603050405020304" pitchFamily="18" charset="0"/>
              </a:rPr>
              <a:t>«Πάθος για Αθλητισμό, Δέσμευση για Αριστεία, χωρίς Κοινωνικούς Αποκλεισμούς»</a:t>
            </a:r>
            <a:r>
              <a:rPr lang="el-GR" sz="1400" dirty="0">
                <a:solidFill>
                  <a:schemeClr val="tx2">
                    <a:lumMod val="50000"/>
                  </a:schemeClr>
                </a:solidFill>
                <a:latin typeface="Times New Roman" panose="02020603050405020304" pitchFamily="18" charset="0"/>
                <a:cs typeface="Times New Roman" panose="02020603050405020304" pitchFamily="18" charset="0"/>
              </a:rPr>
              <a:t>,</a:t>
            </a:r>
            <a:r>
              <a:rPr lang="el-GR" sz="1400" b="1" dirty="0">
                <a:solidFill>
                  <a:schemeClr val="tx2">
                    <a:lumMod val="50000"/>
                  </a:schemeClr>
                </a:solidFill>
                <a:latin typeface="Times New Roman" panose="02020603050405020304" pitchFamily="18" charset="0"/>
                <a:cs typeface="Times New Roman" panose="02020603050405020304" pitchFamily="18" charset="0"/>
              </a:rPr>
              <a:t> </a:t>
            </a:r>
            <a:r>
              <a:rPr lang="el-GR" sz="1400" dirty="0">
                <a:solidFill>
                  <a:schemeClr val="tx2">
                    <a:lumMod val="50000"/>
                  </a:schemeClr>
                </a:solidFill>
                <a:latin typeface="Times New Roman" panose="02020603050405020304" pitchFamily="18" charset="0"/>
                <a:cs typeface="Times New Roman" panose="02020603050405020304" pitchFamily="18" charset="0"/>
              </a:rPr>
              <a:t>στοχεύουμε:</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4" name="Εικόνα 3"/>
          <p:cNvPicPr>
            <a:picLocks noChangeAspect="1"/>
          </p:cNvPicPr>
          <p:nvPr/>
        </p:nvPicPr>
        <p:blipFill>
          <a:blip r:embed="rId3"/>
          <a:stretch>
            <a:fillRect/>
          </a:stretch>
        </p:blipFill>
        <p:spPr>
          <a:xfrm>
            <a:off x="8215755" y="37429"/>
            <a:ext cx="790579" cy="790579"/>
          </a:xfrm>
          <a:prstGeom prst="rect">
            <a:avLst/>
          </a:prstGeom>
        </p:spPr>
      </p:pic>
      <p:sp>
        <p:nvSpPr>
          <p:cNvPr id="5" name="TextBox 4"/>
          <p:cNvSpPr txBox="1"/>
          <p:nvPr/>
        </p:nvSpPr>
        <p:spPr>
          <a:xfrm>
            <a:off x="199621" y="1906087"/>
            <a:ext cx="5440818" cy="307777"/>
          </a:xfrm>
          <a:prstGeom prst="rect">
            <a:avLst/>
          </a:prstGeom>
          <a:noFill/>
        </p:spPr>
        <p:txBody>
          <a:bodyPr wrap="square">
            <a:spAutoFit/>
          </a:bodyPr>
          <a:lstStyle/>
          <a:p>
            <a:pPr marL="193040" marR="0" lvl="0" indent="-193040" algn="l" defTabSz="38989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Στη διάδοση του Γουσού Κουνγκ Φου σε κάθε γωνιά της Ελλάδας.</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9" name="TextBox 8"/>
          <p:cNvSpPr txBox="1"/>
          <p:nvPr/>
        </p:nvSpPr>
        <p:spPr>
          <a:xfrm>
            <a:off x="199621" y="2511576"/>
            <a:ext cx="5733683" cy="307777"/>
          </a:xfrm>
          <a:prstGeom prst="rect">
            <a:avLst/>
          </a:prstGeom>
          <a:noFill/>
        </p:spPr>
        <p:txBody>
          <a:bodyPr wrap="square">
            <a:spAutoFit/>
          </a:bodyPr>
          <a:lstStyle/>
          <a:p>
            <a:pPr marL="193040" marR="0" lvl="0" indent="-193040" algn="l" defTabSz="38989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Στη συνεχή βελτίωση της αγωνιστικής και οργανωτικής αριστείας. </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197930" y="3074761"/>
            <a:ext cx="5318384" cy="700000"/>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Στη δημιουργία μιας Εθνικής Ομάδας διεθνώς αναγνωρισμένης για τις επιδόσεις της.</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3" name="TextBox 2"/>
          <p:cNvSpPr txBox="1"/>
          <p:nvPr/>
        </p:nvSpPr>
        <p:spPr>
          <a:xfrm>
            <a:off x="2597058" y="67598"/>
            <a:ext cx="3949884"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Αποστολή</a:t>
            </a:r>
            <a:endParaRPr lang="el-GR" sz="2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336265" y="639234"/>
            <a:ext cx="5337818" cy="307777"/>
          </a:xfrm>
          <a:prstGeom prst="rect">
            <a:avLst/>
          </a:prstGeom>
          <a:noFill/>
        </p:spPr>
        <p:txBody>
          <a:bodyPr wrap="square" rtlCol="0">
            <a:spAutoFit/>
          </a:bodyPr>
          <a:lstStyle/>
          <a:p>
            <a:r>
              <a:rPr lang="el-GR" sz="1400" dirty="0">
                <a:solidFill>
                  <a:schemeClr val="tx2">
                    <a:lumMod val="50000"/>
                  </a:schemeClr>
                </a:solidFill>
                <a:latin typeface="Times New Roman" panose="02020603050405020304" pitchFamily="18" charset="0"/>
                <a:cs typeface="Times New Roman" panose="02020603050405020304" pitchFamily="18" charset="0"/>
              </a:rPr>
              <a:t>Η ΕΟΓΣΚΦ </a:t>
            </a:r>
            <a:r>
              <a:rPr lang="el-GR" sz="1400" b="1" dirty="0">
                <a:solidFill>
                  <a:schemeClr val="tx2">
                    <a:lumMod val="50000"/>
                  </a:schemeClr>
                </a:solidFill>
                <a:latin typeface="Times New Roman" panose="02020603050405020304" pitchFamily="18" charset="0"/>
                <a:cs typeface="Times New Roman" panose="02020603050405020304" pitchFamily="18" charset="0"/>
              </a:rPr>
              <a:t>δεσμεύεται να:</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11" name="Εικόνα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0139" y="1059737"/>
            <a:ext cx="2630905" cy="3024025"/>
          </a:xfrm>
          <a:prstGeom prst="rect">
            <a:avLst/>
          </a:prstGeom>
          <a:ln>
            <a:noFill/>
          </a:ln>
          <a:effectLst>
            <a:softEdge rad="112500"/>
          </a:effectLst>
        </p:spPr>
      </p:pic>
      <p:pic>
        <p:nvPicPr>
          <p:cNvPr id="5" name="Εικόνα 4"/>
          <p:cNvPicPr>
            <a:picLocks noChangeAspect="1"/>
          </p:cNvPicPr>
          <p:nvPr/>
        </p:nvPicPr>
        <p:blipFill>
          <a:blip r:embed="rId3"/>
          <a:stretch>
            <a:fillRect/>
          </a:stretch>
        </p:blipFill>
        <p:spPr>
          <a:xfrm>
            <a:off x="8215755" y="37429"/>
            <a:ext cx="790579" cy="790579"/>
          </a:xfrm>
          <a:prstGeom prst="rect">
            <a:avLst/>
          </a:prstGeom>
        </p:spPr>
      </p:pic>
      <p:sp>
        <p:nvSpPr>
          <p:cNvPr id="13" name="TextBox 12"/>
          <p:cNvSpPr txBox="1"/>
          <p:nvPr/>
        </p:nvSpPr>
        <p:spPr>
          <a:xfrm>
            <a:off x="336264" y="1287342"/>
            <a:ext cx="5780502" cy="700000"/>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Στηρίξει σωματεία, αθλητές, προπονητές και διοικητικά στελέχη με μέσα και ευκαιρίες.</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5" name="TextBox 14"/>
          <p:cNvSpPr txBox="1"/>
          <p:nvPr/>
        </p:nvSpPr>
        <p:spPr>
          <a:xfrm>
            <a:off x="336264" y="2214946"/>
            <a:ext cx="5780503" cy="376834"/>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Προάγει την αθλητική αριστεία και την ηθική ανάπτυξη.</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7" name="TextBox 16"/>
          <p:cNvSpPr txBox="1"/>
          <p:nvPr/>
        </p:nvSpPr>
        <p:spPr>
          <a:xfrm>
            <a:off x="336265" y="2870963"/>
            <a:ext cx="5337817" cy="700000"/>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Υιοθετήσει τεχνολογικές λύσεις, όπως η ηλεκτρονική πλατφόρμα δελτίων αθλητών.</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9" name="TextBox 18"/>
          <p:cNvSpPr txBox="1"/>
          <p:nvPr/>
        </p:nvSpPr>
        <p:spPr>
          <a:xfrm>
            <a:off x="336265" y="3676929"/>
            <a:ext cx="5337817" cy="376834"/>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Εξασφαλίσει διεθνή επιτυχία και αναγνώριση.</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6" name="TextBox 5"/>
          <p:cNvSpPr txBox="1"/>
          <p:nvPr/>
        </p:nvSpPr>
        <p:spPr>
          <a:xfrm>
            <a:off x="2419161" y="174250"/>
            <a:ext cx="4305678"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Συμπερίληψη και Πρόσβαση</a:t>
            </a:r>
            <a:endParaRPr lang="el-GR" sz="2400" dirty="0"/>
          </a:p>
        </p:txBody>
      </p:sp>
      <p:pic>
        <p:nvPicPr>
          <p:cNvPr id="20" name="Εικόνα 19"/>
          <p:cNvPicPr>
            <a:picLocks noChangeAspect="1"/>
          </p:cNvPicPr>
          <p:nvPr/>
        </p:nvPicPr>
        <p:blipFill>
          <a:blip r:embed="rId2"/>
          <a:stretch>
            <a:fillRect/>
          </a:stretch>
        </p:blipFill>
        <p:spPr>
          <a:xfrm>
            <a:off x="8215755" y="37429"/>
            <a:ext cx="790579" cy="790579"/>
          </a:xfrm>
          <a:prstGeom prst="rect">
            <a:avLst/>
          </a:prstGeom>
        </p:spPr>
      </p:pic>
      <p:sp>
        <p:nvSpPr>
          <p:cNvPr id="2" name="TextBox 1"/>
          <p:cNvSpPr txBox="1"/>
          <p:nvPr/>
        </p:nvSpPr>
        <p:spPr>
          <a:xfrm>
            <a:off x="137666" y="3229219"/>
            <a:ext cx="8916870" cy="1346331"/>
          </a:xfrm>
          <a:prstGeom prst="rect">
            <a:avLst/>
          </a:prstGeom>
          <a:noFill/>
        </p:spPr>
        <p:txBody>
          <a:bodyPr wrap="square">
            <a:spAutoFit/>
          </a:bodyPr>
          <a:lstStyle/>
          <a:p>
            <a:pPr>
              <a:lnSpc>
                <a:spcPct val="150000"/>
              </a:lnSpc>
            </a:pPr>
            <a:r>
              <a:rPr lang="el-GR" sz="1400" dirty="0">
                <a:latin typeface="Times New Roman" panose="02020603050405020304" pitchFamily="18" charset="0"/>
                <a:cs typeface="Times New Roman" panose="02020603050405020304" pitchFamily="18" charset="0"/>
              </a:rPr>
              <a:t>Η στήριξη αυτή δεν είναι απλώς τυπική, αλλά ουσιαστική και πολυδιάστατη, στοχεύοντας </a:t>
            </a:r>
            <a:endParaRPr lang="el-GR" sz="1400" dirty="0">
              <a:latin typeface="Times New Roman" panose="02020603050405020304" pitchFamily="18" charset="0"/>
              <a:cs typeface="Times New Roman" panose="02020603050405020304" pitchFamily="18" charset="0"/>
            </a:endParaRPr>
          </a:p>
          <a:p>
            <a:pPr>
              <a:lnSpc>
                <a:spcPct val="150000"/>
              </a:lnSpc>
            </a:pPr>
            <a:r>
              <a:rPr lang="el-GR" sz="1400" dirty="0">
                <a:latin typeface="Times New Roman" panose="02020603050405020304" pitchFamily="18" charset="0"/>
                <a:cs typeface="Times New Roman" panose="02020603050405020304" pitchFamily="18" charset="0"/>
              </a:rPr>
              <a:t>στην ενίσχυση της αυτοπεποίθησης, της ανεξαρτησίας και της ισότιμης συμμετοχής. </a:t>
            </a:r>
            <a:endParaRPr lang="el-GR" sz="1400" dirty="0">
              <a:latin typeface="Times New Roman" panose="02020603050405020304" pitchFamily="18" charset="0"/>
              <a:cs typeface="Times New Roman" panose="02020603050405020304" pitchFamily="18" charset="0"/>
            </a:endParaRPr>
          </a:p>
          <a:p>
            <a:pPr>
              <a:lnSpc>
                <a:spcPct val="150000"/>
              </a:lnSpc>
            </a:pPr>
            <a:r>
              <a:rPr lang="el-GR" sz="1400" dirty="0">
                <a:latin typeface="Times New Roman" panose="02020603050405020304" pitchFamily="18" charset="0"/>
                <a:cs typeface="Times New Roman" panose="02020603050405020304" pitchFamily="18" charset="0"/>
              </a:rPr>
              <a:t>Με αυτόν τον τρόπο, η ΕΟΓΣΚΦ επιβεβαιώνει τον ρόλο της ως θεματοφύλακας της </a:t>
            </a:r>
            <a:endParaRPr lang="el-GR" sz="1400" dirty="0">
              <a:latin typeface="Times New Roman" panose="02020603050405020304" pitchFamily="18" charset="0"/>
              <a:cs typeface="Times New Roman" panose="02020603050405020304" pitchFamily="18" charset="0"/>
            </a:endParaRPr>
          </a:p>
          <a:p>
            <a:pPr>
              <a:lnSpc>
                <a:spcPct val="150000"/>
              </a:lnSpc>
            </a:pPr>
            <a:r>
              <a:rPr lang="el-GR" sz="1400" dirty="0">
                <a:latin typeface="Times New Roman" panose="02020603050405020304" pitchFamily="18" charset="0"/>
                <a:cs typeface="Times New Roman" panose="02020603050405020304" pitchFamily="18" charset="0"/>
              </a:rPr>
              <a:t>συμπερίληψης στον αθλητισμό, χτίζοντας ένα μέλλον όπου κανείς δεν μένει πίσω. </a:t>
            </a:r>
            <a:endParaRPr lang="el-GR" sz="1400" dirty="0">
              <a:latin typeface="Times New Roman" panose="02020603050405020304" pitchFamily="18" charset="0"/>
              <a:cs typeface="Times New Roman" panose="02020603050405020304" pitchFamily="18" charset="0"/>
            </a:endParaRPr>
          </a:p>
        </p:txBody>
      </p:sp>
      <p:pic>
        <p:nvPicPr>
          <p:cNvPr id="11" name="Εικόνα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4839" y="3229219"/>
            <a:ext cx="2329697" cy="1747273"/>
          </a:xfrm>
          <a:prstGeom prst="rect">
            <a:avLst/>
          </a:prstGeom>
          <a:ln>
            <a:noFill/>
          </a:ln>
          <a:effectLst>
            <a:softEdge rad="112500"/>
          </a:effectLst>
        </p:spPr>
      </p:pic>
      <p:sp>
        <p:nvSpPr>
          <p:cNvPr id="8" name="TextBox 7"/>
          <p:cNvSpPr txBox="1"/>
          <p:nvPr/>
        </p:nvSpPr>
        <p:spPr>
          <a:xfrm>
            <a:off x="137667" y="671560"/>
            <a:ext cx="8868668" cy="1669496"/>
          </a:xfrm>
          <a:prstGeom prst="rect">
            <a:avLst/>
          </a:prstGeom>
          <a:noFill/>
        </p:spPr>
        <p:txBody>
          <a:bodyPr wrap="square">
            <a:spAutoFit/>
          </a:bodyPr>
          <a:lstStyle/>
          <a:p>
            <a:pPr marL="0" marR="0" lvl="0" indent="0" algn="l" defTabSz="389890" rtl="0" eaLnBrk="1" fontAlgn="auto" latinLnBrk="0" hangingPunct="1">
              <a:lnSpc>
                <a:spcPct val="150000"/>
              </a:lnSpc>
              <a:spcBef>
                <a:spcPts val="0"/>
              </a:spcBef>
              <a:spcAft>
                <a:spcPts val="0"/>
              </a:spcAft>
              <a:buClrTx/>
              <a:buSzTx/>
              <a:buFontTx/>
              <a:buNone/>
              <a:defRPr/>
            </a:pPr>
            <a:r>
              <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Η ΕΟΓΣΚΦ, εμφορούμενη από βαθιά αίσθηση κοινωνικής ευθύνης και προσήλωσης στις αρχές της ισότητας και της συμπερίληψης, στηρίζει με κάθε δυνατό τρόπο τα άτομα με αναπηρία (ΑμεΑ) που επιλέγουν το Γουσού Κουνγκ Φου ως μέσο έκφρασης, ενδυνάμωσης και προσωπικής εξέλιξης. Με την ακλόνητη πίστη ότι ο αθλητισμός αποτελεί δικαίωμα όλων, η Ομοσπονδία αναλαμβάνει πρωταγωνιστικό ρόλο στη δημιουργία ενός περιβάλλοντος όπου οι ανάγκες και οι δυνατότητες των ατόμων ΑμεΑ αναγνωρίζονται, στηρίζονται και ενδυναμώνονται. </a:t>
            </a:r>
            <a:endPar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0" name="TextBox 9"/>
          <p:cNvSpPr txBox="1"/>
          <p:nvPr/>
        </p:nvSpPr>
        <p:spPr>
          <a:xfrm>
            <a:off x="137666" y="2463604"/>
            <a:ext cx="8868667" cy="700000"/>
          </a:xfrm>
          <a:prstGeom prst="rect">
            <a:avLst/>
          </a:prstGeom>
          <a:noFill/>
        </p:spPr>
        <p:txBody>
          <a:bodyPr wrap="square">
            <a:spAutoFit/>
          </a:bodyPr>
          <a:lstStyle/>
          <a:p>
            <a:pPr marL="0" marR="0" lvl="0" indent="0" algn="l" defTabSz="389890" rtl="0" eaLnBrk="1" fontAlgn="auto" latinLnBrk="0" hangingPunct="1">
              <a:lnSpc>
                <a:spcPct val="150000"/>
              </a:lnSpc>
              <a:spcBef>
                <a:spcPts val="0"/>
              </a:spcBef>
              <a:spcAft>
                <a:spcPts val="0"/>
              </a:spcAft>
              <a:buClrTx/>
              <a:buSzTx/>
              <a:buFontTx/>
              <a:buNone/>
              <a:defRPr/>
            </a:pPr>
            <a:r>
              <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Η Ομοσπονδία διασφαλίζει ότι οι σχολές του αθλήματος είναι πλήρως προσβάσιμες και ανοιχτές σε όλους, δημιουργώντας ένα περιβάλλον όπου ο σεβασμός, η αποδοχή και οι ίσες ευκαιρίες αποτελούν θεμέλιο λίθο.</a:t>
            </a:r>
            <a:endParaRPr kumimoji="0" lang="el-GR"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pic>
        <p:nvPicPr>
          <p:cNvPr id="7" name="Εικόνα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3730" y="2858317"/>
            <a:ext cx="2472604" cy="1711042"/>
          </a:xfrm>
          <a:prstGeom prst="rect">
            <a:avLst/>
          </a:prstGeom>
          <a:ln>
            <a:noFill/>
          </a:ln>
          <a:effectLst>
            <a:softEdge rad="112500"/>
          </a:effectLst>
        </p:spPr>
      </p:pic>
      <p:sp>
        <p:nvSpPr>
          <p:cNvPr id="16" name="TextBox 15"/>
          <p:cNvSpPr txBox="1"/>
          <p:nvPr/>
        </p:nvSpPr>
        <p:spPr>
          <a:xfrm>
            <a:off x="202981" y="703603"/>
            <a:ext cx="8295134" cy="1992661"/>
          </a:xfrm>
          <a:prstGeom prst="rect">
            <a:avLst/>
          </a:prstGeom>
          <a:noFill/>
        </p:spPr>
        <p:txBody>
          <a:bodyPr wrap="square">
            <a:spAutoFit/>
          </a:bodyPr>
          <a:lstStyle/>
          <a:p>
            <a:pPr>
              <a:lnSpc>
                <a:spcPct val="150000"/>
              </a:lnSpc>
            </a:pPr>
            <a:r>
              <a:rPr lang="el-GR" sz="1400" dirty="0">
                <a:solidFill>
                  <a:schemeClr val="tx2">
                    <a:lumMod val="50000"/>
                  </a:schemeClr>
                </a:solidFill>
                <a:latin typeface="Times New Roman" panose="02020603050405020304" pitchFamily="18" charset="0"/>
                <a:cs typeface="Times New Roman" panose="02020603050405020304" pitchFamily="18" charset="0"/>
              </a:rPr>
              <a:t>Η ΕΟΓΣΚΦ, με προσήλωση στην κοινωνική ισότητα, αναδεικνύει τη σημασία της στήριξης ευπαθών κοινωνικών ομάδων, όπως οι μονογονεϊκές οικογένειες και οι οικογένειες με περιορισμένα οικονομικά μέσα. Σε συνεργασία με τα σωματεία της, διασφαλίζει ότι το άθλημα του Γουσού Κουνγκ Φου παραμένει προσιτό σε όλους, προσφέροντας δωρεάν πρόσβαση και υποστηρίζοντας ενεργά εκείνους που το έχουν περισσότερο ανάγκη. Μέσα από αυτές τις πρωτοβουλίες, η Ομοσπονδία επιβεβαιώνει το όραμά της για έναν αθλητισμό που ενώνει, ενδυναμώνει και αγκαλιάζει κάθε μέλος της κοινωνίας, χωρίς περιορισμούς ή αποκλεισμούς.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4" name="Εικόνα 3"/>
          <p:cNvPicPr>
            <a:picLocks noChangeAspect="1"/>
          </p:cNvPicPr>
          <p:nvPr/>
        </p:nvPicPr>
        <p:blipFill>
          <a:blip r:embed="rId3"/>
          <a:stretch>
            <a:fillRect/>
          </a:stretch>
        </p:blipFill>
        <p:spPr>
          <a:xfrm>
            <a:off x="8215755" y="37429"/>
            <a:ext cx="790579" cy="790579"/>
          </a:xfrm>
          <a:prstGeom prst="rect">
            <a:avLst/>
          </a:prstGeom>
        </p:spPr>
      </p:pic>
      <p:sp>
        <p:nvSpPr>
          <p:cNvPr id="5" name="TextBox 4"/>
          <p:cNvSpPr txBox="1"/>
          <p:nvPr/>
        </p:nvSpPr>
        <p:spPr>
          <a:xfrm>
            <a:off x="1430924" y="56482"/>
            <a:ext cx="6282153"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Αθλητισμός για όλους χωρίς περιορισμούς…</a:t>
            </a:r>
            <a:endParaRPr lang="el-GR" sz="2400" dirty="0"/>
          </a:p>
        </p:txBody>
      </p:sp>
      <p:sp>
        <p:nvSpPr>
          <p:cNvPr id="3" name="TextBox 2"/>
          <p:cNvSpPr txBox="1"/>
          <p:nvPr/>
        </p:nvSpPr>
        <p:spPr>
          <a:xfrm>
            <a:off x="202981" y="2687075"/>
            <a:ext cx="6560676" cy="1992661"/>
          </a:xfrm>
          <a:prstGeom prst="rect">
            <a:avLst/>
          </a:prstGeom>
          <a:noFill/>
        </p:spPr>
        <p:txBody>
          <a:bodyPr wrap="square">
            <a:spAutoFit/>
          </a:bodyPr>
          <a:lstStyle/>
          <a:p>
            <a:pPr marL="0" marR="0" lvl="0" indent="0" algn="l" defTabSz="389890" rtl="0" eaLnBrk="1" fontAlgn="auto" latinLnBrk="0" hangingPunct="1">
              <a:lnSpc>
                <a:spcPct val="150000"/>
              </a:lnSpc>
              <a:spcBef>
                <a:spcPts val="0"/>
              </a:spcBef>
              <a:spcAft>
                <a:spcPts val="0"/>
              </a:spcAft>
              <a:buClrTx/>
              <a:buSzTx/>
              <a:buFontTx/>
              <a:buNone/>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Η κοινωνική συνοχή βρίσκεται στον πυρήνα των στρατηγικών δράσεων της ΕΟΓΣΚΦ, αποτελώντας ακρογωνιαίο λίθο του οράματός της. Με αφοσίωση στην εξάλειψη των κοινωνικών αποκλεισμών, η Ομοσπονδία προωθεί τον αθλητισμό ως αναφαίρετο δικαίωμα για όλους, καλλιεργώντας ένα περιβάλλον που ενώνει, εμπνέει και δίνει ίσες ευκαιρίες σε κάθε μέλος της κοινωνίας. Με τις δράσεις της, επιδιώκει να οικοδομήσει μια κοινότητα όπου ο αθλητισμός γίνεται εργαλείο ενδυνάμωσης, προόδου και ισότητας</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6" name="TextBox 5"/>
          <p:cNvSpPr txBox="1"/>
          <p:nvPr/>
        </p:nvSpPr>
        <p:spPr>
          <a:xfrm>
            <a:off x="257373" y="667300"/>
            <a:ext cx="6876397" cy="307777"/>
          </a:xfrm>
          <a:prstGeom prst="rect">
            <a:avLst/>
          </a:prstGeom>
          <a:noFill/>
        </p:spPr>
        <p:txBody>
          <a:bodyPr wrap="square" rtlCol="0">
            <a:spAutoFit/>
          </a:bodyPr>
          <a:lstStyle/>
          <a:p>
            <a:r>
              <a:rPr lang="el-GR" sz="1125" dirty="0">
                <a:solidFill>
                  <a:srgbClr val="203864"/>
                </a:solidFill>
                <a:latin typeface="Times New Roman" panose="02020603050405020304" pitchFamily="18" charset="0"/>
                <a:cs typeface="Times New Roman" panose="02020603050405020304" pitchFamily="18" charset="0"/>
              </a:rPr>
              <a:t> </a:t>
            </a:r>
            <a:r>
              <a:rPr lang="el-GR" sz="1400" b="1" dirty="0">
                <a:solidFill>
                  <a:schemeClr val="tx2">
                    <a:lumMod val="50000"/>
                  </a:schemeClr>
                </a:solidFill>
                <a:latin typeface="Times New Roman" panose="02020603050405020304" pitchFamily="18" charset="0"/>
                <a:cs typeface="Times New Roman" panose="02020603050405020304" pitchFamily="18" charset="0"/>
              </a:rPr>
              <a:t>3.1. Αγώνες:</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2857862" y="201885"/>
            <a:ext cx="3428276"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Υφιστάμενη Κατάσταση</a:t>
            </a:r>
            <a:endParaRPr lang="el-GR" sz="2400" dirty="0">
              <a:solidFill>
                <a:schemeClr val="tx2">
                  <a:lumMod val="50000"/>
                </a:schemeClr>
              </a:solidFill>
            </a:endParaRPr>
          </a:p>
        </p:txBody>
      </p:sp>
      <p:pic>
        <p:nvPicPr>
          <p:cNvPr id="10" name="Εικόνα 9"/>
          <p:cNvPicPr>
            <a:picLocks noChangeAspect="1"/>
          </p:cNvPicPr>
          <p:nvPr/>
        </p:nvPicPr>
        <p:blipFill>
          <a:blip r:embed="rId2"/>
          <a:stretch>
            <a:fillRect/>
          </a:stretch>
        </p:blipFill>
        <p:spPr>
          <a:xfrm>
            <a:off x="5901497" y="834823"/>
            <a:ext cx="3121244" cy="1846599"/>
          </a:xfrm>
          <a:prstGeom prst="rect">
            <a:avLst/>
          </a:prstGeom>
        </p:spPr>
      </p:pic>
      <p:pic>
        <p:nvPicPr>
          <p:cNvPr id="12" name="Εικόνα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9654" y="3015073"/>
            <a:ext cx="1407026" cy="1865669"/>
          </a:xfrm>
          <a:prstGeom prst="rect">
            <a:avLst/>
          </a:prstGeom>
          <a:ln>
            <a:noFill/>
          </a:ln>
          <a:effectLst>
            <a:softEdge rad="112500"/>
          </a:effectLst>
        </p:spPr>
      </p:pic>
      <p:pic>
        <p:nvPicPr>
          <p:cNvPr id="14" name="Εικόνα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8939" y="3240162"/>
            <a:ext cx="1887319" cy="1415489"/>
          </a:xfrm>
          <a:prstGeom prst="rect">
            <a:avLst/>
          </a:prstGeom>
          <a:ln>
            <a:noFill/>
          </a:ln>
          <a:effectLst>
            <a:softEdge rad="112500"/>
          </a:effectLst>
        </p:spPr>
      </p:pic>
      <p:sp>
        <p:nvSpPr>
          <p:cNvPr id="3" name="Ορθογώνιο 2"/>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3.</a:t>
            </a:r>
            <a:endParaRPr lang="el-GR" sz="1060" dirty="0"/>
          </a:p>
        </p:txBody>
      </p:sp>
      <p:pic>
        <p:nvPicPr>
          <p:cNvPr id="4" name="Εικόνα 3"/>
          <p:cNvPicPr>
            <a:picLocks noChangeAspect="1"/>
          </p:cNvPicPr>
          <p:nvPr/>
        </p:nvPicPr>
        <p:blipFill>
          <a:blip r:embed="rId5"/>
          <a:stretch>
            <a:fillRect/>
          </a:stretch>
        </p:blipFill>
        <p:spPr>
          <a:xfrm>
            <a:off x="8215755" y="37429"/>
            <a:ext cx="790579" cy="790579"/>
          </a:xfrm>
          <a:prstGeom prst="rect">
            <a:avLst/>
          </a:prstGeom>
        </p:spPr>
      </p:pic>
      <p:sp>
        <p:nvSpPr>
          <p:cNvPr id="8" name="TextBox 7"/>
          <p:cNvSpPr txBox="1"/>
          <p:nvPr/>
        </p:nvSpPr>
        <p:spPr>
          <a:xfrm>
            <a:off x="103132" y="1094453"/>
            <a:ext cx="6377497" cy="1023165"/>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Συνολικές Συμμετοχές και αριθμός αθλητών στα Πανελλήνια Πρωταθλήματα: </a:t>
            </a: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1.037 συμμετοχές με 618 αθλητές (2022), 1.331 συμμετοχές με 617 αθλητές (2023), 1.359 συμμετοχές με 921 αθλητές (2024).</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3" name="TextBox 12"/>
          <p:cNvSpPr txBox="1"/>
          <p:nvPr/>
        </p:nvSpPr>
        <p:spPr>
          <a:xfrm>
            <a:off x="103132" y="3063008"/>
            <a:ext cx="5506639" cy="700000"/>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Διεθνείς Επιτυχίες 2023:Παγκόσμιο Πρωτάθλημα (Κίνα): </a:t>
            </a: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1 χρυσό, 2 αργυρά, 3 χάλκινα.</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6" name="TextBox 15"/>
          <p:cNvSpPr txBox="1"/>
          <p:nvPr/>
        </p:nvSpPr>
        <p:spPr>
          <a:xfrm>
            <a:off x="97807" y="3947908"/>
            <a:ext cx="5321327" cy="700000"/>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Ευρωπαϊκό Πρωτάθλημα (Τουρκία): </a:t>
            </a: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16 χρυσά, 18 αργυρά, 25 χάλκινα.</a:t>
            </a:r>
            <a:endParaRPr kumimoji="0" lang="en-US"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8" name="TextBox 17"/>
          <p:cNvSpPr txBox="1"/>
          <p:nvPr/>
        </p:nvSpPr>
        <p:spPr>
          <a:xfrm>
            <a:off x="103132" y="2210116"/>
            <a:ext cx="5310679" cy="700000"/>
          </a:xfrm>
          <a:prstGeom prst="rect">
            <a:avLst/>
          </a:prstGeom>
          <a:noFill/>
        </p:spPr>
        <p:txBody>
          <a:bodyPr wrap="square">
            <a:spAutoFit/>
          </a:bodyPr>
          <a:lstStyle/>
          <a:p>
            <a:pPr marL="193040" marR="0" lvl="0" indent="-193040"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19</a:t>
            </a:r>
            <a:r>
              <a:rPr kumimoji="0" lang="el-GR" sz="1400" b="1" i="0" u="none" strike="noStrike" kern="1200" cap="none" spc="0" normalizeH="0" baseline="3000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ο</a:t>
            </a: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 Πανευρωπαϊκό Πρωτάθλημα Γουσου (Σουηδία): </a:t>
            </a: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1 χρυσό και 1 αργυρό</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6"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6" name="TextBox 5"/>
          <p:cNvSpPr txBox="1"/>
          <p:nvPr/>
        </p:nvSpPr>
        <p:spPr>
          <a:xfrm>
            <a:off x="137666" y="353877"/>
            <a:ext cx="4180334" cy="307777"/>
          </a:xfrm>
          <a:prstGeom prst="rect">
            <a:avLst/>
          </a:prstGeom>
          <a:noFill/>
        </p:spPr>
        <p:txBody>
          <a:bodyPr wrap="square" rtlCol="0">
            <a:spAutoFit/>
          </a:bodyPr>
          <a:lstStyle/>
          <a:p>
            <a:r>
              <a:rPr lang="el-GR" sz="1400" b="1" dirty="0">
                <a:solidFill>
                  <a:schemeClr val="tx2">
                    <a:lumMod val="50000"/>
                  </a:schemeClr>
                </a:solidFill>
                <a:latin typeface="Times New Roman" panose="02020603050405020304" pitchFamily="18" charset="0"/>
                <a:cs typeface="Times New Roman" panose="02020603050405020304" pitchFamily="18" charset="0"/>
              </a:rPr>
              <a:t>3.2. Αγωνιστικές Κατηγορίες:</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4097" y="2638927"/>
            <a:ext cx="3700756" cy="2204450"/>
          </a:xfrm>
          <a:prstGeom prst="rect">
            <a:avLst/>
          </a:prstGeom>
          <a:noFill/>
        </p:spPr>
        <p:txBody>
          <a:bodyPr wrap="square" rtlCol="0">
            <a:spAutoFit/>
          </a:bodyPr>
          <a:lstStyle/>
          <a:p>
            <a:pPr>
              <a:lnSpc>
                <a:spcPct val="150000"/>
              </a:lnSpc>
            </a:pPr>
            <a:r>
              <a:rPr lang="el-GR" sz="1400" b="1" dirty="0">
                <a:solidFill>
                  <a:schemeClr val="tx2">
                    <a:lumMod val="50000"/>
                  </a:schemeClr>
                </a:solidFill>
                <a:latin typeface="Times New Roman" panose="02020603050405020304" pitchFamily="18" charset="0"/>
                <a:cs typeface="Times New Roman" panose="02020603050405020304" pitchFamily="18" charset="0"/>
              </a:rPr>
              <a:t>Sanda: </a:t>
            </a:r>
            <a:r>
              <a:rPr lang="el-GR" sz="1400" dirty="0">
                <a:solidFill>
                  <a:schemeClr val="tx2">
                    <a:lumMod val="50000"/>
                  </a:schemeClr>
                </a:solidFill>
                <a:latin typeface="Times New Roman" panose="02020603050405020304" pitchFamily="18" charset="0"/>
                <a:cs typeface="Times New Roman" panose="02020603050405020304" pitchFamily="18" charset="0"/>
              </a:rPr>
              <a:t>Μια καθιερωμένη κατηγορία που χαρακτηρίζεται από δυναμικότητα, ταχύτητα και υψηλό επίπεδο ανταγωνισμού, προσελκύοντας σταθερά αυξανόμενο αριθμό αθλητών και συμβάλλοντας στην ανάπτυξη του αγωνιστικού προφίλ του αθλήματος. </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endParaRPr lang="el-GR" sz="1125" dirty="0">
              <a:solidFill>
                <a:srgbClr val="203864"/>
              </a:solidFill>
              <a:latin typeface="Times New Roman" panose="02020603050405020304" pitchFamily="18" charset="0"/>
              <a:cs typeface="Times New Roman" panose="02020603050405020304" pitchFamily="18" charset="0"/>
            </a:endParaRPr>
          </a:p>
        </p:txBody>
      </p:sp>
      <p:pic>
        <p:nvPicPr>
          <p:cNvPr id="12" name="Εικόνα 11"/>
          <p:cNvPicPr>
            <a:picLocks noChangeAspect="1"/>
          </p:cNvPicPr>
          <p:nvPr/>
        </p:nvPicPr>
        <p:blipFill>
          <a:blip r:embed="rId2"/>
          <a:stretch>
            <a:fillRect/>
          </a:stretch>
        </p:blipFill>
        <p:spPr>
          <a:xfrm>
            <a:off x="3933371" y="2609657"/>
            <a:ext cx="4513943" cy="2347253"/>
          </a:xfrm>
          <a:prstGeom prst="rect">
            <a:avLst/>
          </a:prstGeom>
        </p:spPr>
      </p:pic>
      <p:pic>
        <p:nvPicPr>
          <p:cNvPr id="14" name="Εικόνα 13"/>
          <p:cNvPicPr>
            <a:picLocks noChangeAspect="1"/>
          </p:cNvPicPr>
          <p:nvPr/>
        </p:nvPicPr>
        <p:blipFill>
          <a:blip r:embed="rId3"/>
          <a:stretch>
            <a:fillRect/>
          </a:stretch>
        </p:blipFill>
        <p:spPr>
          <a:xfrm>
            <a:off x="4056743" y="384639"/>
            <a:ext cx="4579089" cy="2279301"/>
          </a:xfrm>
          <a:prstGeom prst="rect">
            <a:avLst/>
          </a:prstGeom>
        </p:spPr>
      </p:pic>
      <p:pic>
        <p:nvPicPr>
          <p:cNvPr id="2" name="Εικόνα 1"/>
          <p:cNvPicPr>
            <a:picLocks noChangeAspect="1"/>
          </p:cNvPicPr>
          <p:nvPr/>
        </p:nvPicPr>
        <p:blipFill>
          <a:blip r:embed="rId4"/>
          <a:stretch>
            <a:fillRect/>
          </a:stretch>
        </p:blipFill>
        <p:spPr>
          <a:xfrm>
            <a:off x="8215755" y="37429"/>
            <a:ext cx="790579" cy="790579"/>
          </a:xfrm>
          <a:prstGeom prst="rect">
            <a:avLst/>
          </a:prstGeom>
        </p:spPr>
      </p:pic>
      <p:sp>
        <p:nvSpPr>
          <p:cNvPr id="4" name="TextBox 3"/>
          <p:cNvSpPr txBox="1"/>
          <p:nvPr/>
        </p:nvSpPr>
        <p:spPr>
          <a:xfrm>
            <a:off x="67456" y="661654"/>
            <a:ext cx="4062334" cy="1669496"/>
          </a:xfrm>
          <a:prstGeom prst="rect">
            <a:avLst/>
          </a:prstGeom>
          <a:noFill/>
        </p:spPr>
        <p:txBody>
          <a:bodyPr wrap="square">
            <a:spAutoFit/>
          </a:bodyPr>
          <a:lstStyle/>
          <a:p>
            <a:pPr marL="0" marR="0" lvl="0" indent="0" algn="l" defTabSz="389890" rtl="0" eaLnBrk="1" fontAlgn="auto" latinLnBrk="0" hangingPunct="1">
              <a:lnSpc>
                <a:spcPct val="150000"/>
              </a:lnSpc>
              <a:spcBef>
                <a:spcPts val="0"/>
              </a:spcBef>
              <a:spcAft>
                <a:spcPts val="0"/>
              </a:spcAft>
              <a:buClrTx/>
              <a:buSzTx/>
              <a:buFontTx/>
              <a:buNone/>
              <a:defRPr/>
            </a:pP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Taolou (Αγωνιστικό &amp; Παραδοσιακό): </a:t>
            </a: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Μια κατηγορία που συνδυάζει δυναμικές κινήσεις και ακρίβεια, προσελκύοντας μεγάλο αριθμό αθλητών στις παιδικές και νεανικές ηλικίες, αποτελώντας τη βάση ανάπτυξης του αθλήματος</a:t>
            </a:r>
            <a:r>
              <a:rPr kumimoji="0" lang="el-GR" sz="9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a:t>
            </a:r>
            <a:endParaRPr kumimoji="0" lang="el-GR" sz="9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5537" y="2350832"/>
            <a:ext cx="2189152" cy="2344379"/>
          </a:xfrm>
          <a:prstGeom prst="rect">
            <a:avLst/>
          </a:prstGeom>
          <a:ln>
            <a:noFill/>
          </a:ln>
          <a:effectLst>
            <a:softEdge rad="112500"/>
          </a:effectLst>
        </p:spPr>
      </p:pic>
      <p:sp>
        <p:nvSpPr>
          <p:cNvPr id="6" name="TextBox 5"/>
          <p:cNvSpPr txBox="1"/>
          <p:nvPr/>
        </p:nvSpPr>
        <p:spPr>
          <a:xfrm>
            <a:off x="197452" y="293730"/>
            <a:ext cx="5643090" cy="307777"/>
          </a:xfrm>
          <a:prstGeom prst="rect">
            <a:avLst/>
          </a:prstGeom>
          <a:noFill/>
        </p:spPr>
        <p:txBody>
          <a:bodyPr wrap="square" rtlCol="0">
            <a:spAutoFit/>
          </a:bodyPr>
          <a:lstStyle/>
          <a:p>
            <a:r>
              <a:rPr lang="el-GR" sz="1400" b="1" dirty="0">
                <a:solidFill>
                  <a:schemeClr val="tx2">
                    <a:lumMod val="50000"/>
                  </a:schemeClr>
                </a:solidFill>
                <a:latin typeface="Times New Roman" panose="02020603050405020304" pitchFamily="18" charset="0"/>
                <a:cs typeface="Times New Roman" panose="02020603050405020304" pitchFamily="18" charset="0"/>
              </a:rPr>
              <a:t>3.</a:t>
            </a:r>
            <a:r>
              <a:rPr lang="en-US" sz="1400" b="1" dirty="0">
                <a:solidFill>
                  <a:schemeClr val="tx2">
                    <a:lumMod val="50000"/>
                  </a:schemeClr>
                </a:solidFill>
                <a:latin typeface="Times New Roman" panose="02020603050405020304" pitchFamily="18" charset="0"/>
                <a:cs typeface="Times New Roman" panose="02020603050405020304" pitchFamily="18" charset="0"/>
              </a:rPr>
              <a:t>3</a:t>
            </a:r>
            <a:r>
              <a:rPr lang="el-GR" sz="1400" b="1" dirty="0">
                <a:solidFill>
                  <a:schemeClr val="tx2">
                    <a:lumMod val="50000"/>
                  </a:schemeClr>
                </a:solidFill>
                <a:latin typeface="Times New Roman" panose="02020603050405020304" pitchFamily="18" charset="0"/>
                <a:cs typeface="Times New Roman" panose="02020603050405020304" pitchFamily="18" charset="0"/>
              </a:rPr>
              <a:t>. Δράσεις/Διοργανώσεις:</a:t>
            </a:r>
            <a:endParaRPr lang="el-GR" sz="1125" b="1" dirty="0">
              <a:solidFill>
                <a:schemeClr val="bg1"/>
              </a:solidFill>
              <a:latin typeface="Times New Roman" panose="02020603050405020304" pitchFamily="18" charset="0"/>
              <a:cs typeface="Times New Roman" panose="02020603050405020304" pitchFamily="18" charset="0"/>
            </a:endParaRPr>
          </a:p>
        </p:txBody>
      </p:sp>
      <p:pic>
        <p:nvPicPr>
          <p:cNvPr id="2" name="Εικόνα 1"/>
          <p:cNvPicPr>
            <a:picLocks noChangeAspect="1"/>
          </p:cNvPicPr>
          <p:nvPr/>
        </p:nvPicPr>
        <p:blipFill>
          <a:blip r:embed="rId3"/>
          <a:stretch>
            <a:fillRect/>
          </a:stretch>
        </p:blipFill>
        <p:spPr>
          <a:xfrm>
            <a:off x="8215755" y="37429"/>
            <a:ext cx="790579" cy="790579"/>
          </a:xfrm>
          <a:prstGeom prst="rect">
            <a:avLst/>
          </a:prstGeom>
        </p:spPr>
      </p:pic>
      <p:sp>
        <p:nvSpPr>
          <p:cNvPr id="5" name="TextBox 4"/>
          <p:cNvSpPr txBox="1"/>
          <p:nvPr/>
        </p:nvSpPr>
        <p:spPr>
          <a:xfrm>
            <a:off x="137664" y="663141"/>
            <a:ext cx="5453665" cy="307777"/>
          </a:xfrm>
          <a:prstGeom prst="rect">
            <a:avLst/>
          </a:prstGeom>
          <a:noFill/>
        </p:spPr>
        <p:txBody>
          <a:bodyPr wrap="square">
            <a:spAutoFit/>
          </a:bodyPr>
          <a:lstStyle/>
          <a:p>
            <a:pPr marL="203835" marR="0" lvl="0" indent="-203835" algn="l" defTabSz="38989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3 σεμινάρια Sanda και Bingdao (Αθήνα, Β.Ελλάδα, Κρήτη)</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137664" y="1017156"/>
            <a:ext cx="7852449" cy="376834"/>
          </a:xfrm>
          <a:prstGeom prst="rect">
            <a:avLst/>
          </a:prstGeom>
          <a:noFill/>
        </p:spPr>
        <p:txBody>
          <a:bodyPr wrap="square">
            <a:spAutoFit/>
          </a:bodyPr>
          <a:lstStyle/>
          <a:p>
            <a:pPr marL="203835" marR="0" lvl="0" indent="-203835"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Σεμινάριο Qi Gong - Tuina με τους καθηγητές Κινεζικής Ιατρικής του πανεπιστημίου της Σανγκάης.</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0" name="TextBox 9"/>
          <p:cNvSpPr txBox="1"/>
          <p:nvPr/>
        </p:nvSpPr>
        <p:spPr>
          <a:xfrm>
            <a:off x="137664" y="1506580"/>
            <a:ext cx="5122888" cy="307777"/>
          </a:xfrm>
          <a:prstGeom prst="rect">
            <a:avLst/>
          </a:prstGeom>
          <a:noFill/>
        </p:spPr>
        <p:txBody>
          <a:bodyPr wrap="square">
            <a:spAutoFit/>
          </a:bodyPr>
          <a:lstStyle/>
          <a:p>
            <a:pPr marL="203835" marR="0" lvl="0" indent="-203835" algn="l" defTabSz="38989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Διασυλλογικό και Πανελλήνιο Πρωτάθλημα</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2" name="TextBox 11"/>
          <p:cNvSpPr txBox="1"/>
          <p:nvPr/>
        </p:nvSpPr>
        <p:spPr>
          <a:xfrm>
            <a:off x="137664" y="1883414"/>
            <a:ext cx="6814679" cy="2638992"/>
          </a:xfrm>
          <a:prstGeom prst="rect">
            <a:avLst/>
          </a:prstGeom>
          <a:noFill/>
        </p:spPr>
        <p:txBody>
          <a:bodyPr wrap="square">
            <a:spAutoFit/>
          </a:bodyPr>
          <a:lstStyle/>
          <a:p>
            <a:pPr marL="203835" marR="0" lvl="0" indent="-203835" algn="l" defTabSz="38989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Εκπαιδευτική ημερίδα σε συνεργασία με την ΓΓΑ και το τμήμα Καλαθοσφαίρισης της ΑΕΚ Betsson με θέματα:</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a:p>
            <a:pPr marL="203835" marR="0" lvl="0" indent="-203835" algn="l" defTabSz="389890" rtl="0" eaLnBrk="1" fontAlgn="auto" latinLnBrk="0" hangingPunct="1">
              <a:lnSpc>
                <a:spcPct val="150000"/>
              </a:lnSpc>
              <a:spcBef>
                <a:spcPts val="0"/>
              </a:spcBef>
              <a:spcAft>
                <a:spcPts val="0"/>
              </a:spcAft>
              <a:buClrTx/>
              <a:buSzTx/>
              <a:buFont typeface="Wingdings" panose="05000000000000000000" pitchFamily="2" charset="2"/>
              <a:buChar char="ü"/>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Αντιμετώπιση χειραγώγησης αγώνων (Εθνική Πλατφόρμα Αθλητικής ακεραιότητας -Ε.Π.ΑΘΛ.Α.)</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a:p>
            <a:pPr marL="203835" marR="0" lvl="0" indent="-203835" algn="l" defTabSz="389890" rtl="0" eaLnBrk="1" fontAlgn="auto" latinLnBrk="0" hangingPunct="1">
              <a:lnSpc>
                <a:spcPct val="150000"/>
              </a:lnSpc>
              <a:spcBef>
                <a:spcPts val="0"/>
              </a:spcBef>
              <a:spcAft>
                <a:spcPts val="0"/>
              </a:spcAft>
              <a:buClrTx/>
              <a:buSzTx/>
              <a:buFont typeface="Wingdings" panose="05000000000000000000" pitchFamily="2" charset="2"/>
              <a:buChar char="ü"/>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Αντιμετώπιση φαινομένων Κακοποίησης-Παρενόχλησης, αντιμετώπιση της λεκτικής βίας (hate speech) στον αθλητισμό -Ε.Π.ΑΘΛ.Α.</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a:p>
            <a:pPr marL="203835" marR="0" lvl="0" indent="-203835" algn="l" defTabSz="389890" rtl="0" eaLnBrk="1" fontAlgn="auto" latinLnBrk="0" hangingPunct="1">
              <a:lnSpc>
                <a:spcPct val="150000"/>
              </a:lnSpc>
              <a:spcBef>
                <a:spcPts val="0"/>
              </a:spcBef>
              <a:spcAft>
                <a:spcPts val="0"/>
              </a:spcAft>
              <a:buClrTx/>
              <a:buSzTx/>
              <a:buFont typeface="Wingdings" panose="05000000000000000000" pitchFamily="2" charset="2"/>
              <a:buChar char="ü"/>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 Καταπολέμηση του Doping -(Εθνικός Οργανισμός Καταπολέμησης Ντοπινγκ - Ε.Ο.ΚΑ.Ν</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 calcmode="lin" valueType="num">
                                      <p:cBhvr additive="base">
                                        <p:cTn id="2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2">
                                            <p:txEl>
                                              <p:pRg st="1" end="1"/>
                                            </p:txEl>
                                          </p:spTgt>
                                        </p:tgtEl>
                                        <p:attrNameLst>
                                          <p:attrName>style.visibility</p:attrName>
                                        </p:attrNameLst>
                                      </p:cBhvr>
                                      <p:to>
                                        <p:strVal val="visible"/>
                                      </p:to>
                                    </p:set>
                                    <p:animEffect transition="in" filter="wipe(down)">
                                      <p:cBhvr>
                                        <p:cTn id="31" dur="500"/>
                                        <p:tgtEl>
                                          <p:spTgt spid="12">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2">
                                            <p:txEl>
                                              <p:pRg st="2" end="2"/>
                                            </p:txEl>
                                          </p:spTgt>
                                        </p:tgtEl>
                                        <p:attrNameLst>
                                          <p:attrName>style.visibility</p:attrName>
                                        </p:attrNameLst>
                                      </p:cBhvr>
                                      <p:to>
                                        <p:strVal val="visible"/>
                                      </p:to>
                                    </p:set>
                                    <p:animEffect transition="in" filter="wipe(down)">
                                      <p:cBhvr>
                                        <p:cTn id="36" dur="500"/>
                                        <p:tgtEl>
                                          <p:spTgt spid="12">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2">
                                            <p:txEl>
                                              <p:pRg st="3" end="3"/>
                                            </p:txEl>
                                          </p:spTgt>
                                        </p:tgtEl>
                                        <p:attrNameLst>
                                          <p:attrName>style.visibility</p:attrName>
                                        </p:attrNameLst>
                                      </p:cBhvr>
                                      <p:to>
                                        <p:strVal val="visible"/>
                                      </p:to>
                                    </p:set>
                                    <p:animEffect transition="in" filter="wipe(down)">
                                      <p:cBhvr>
                                        <p:cTn id="41"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17" name="TextBox 16"/>
          <p:cNvSpPr txBox="1"/>
          <p:nvPr/>
        </p:nvSpPr>
        <p:spPr>
          <a:xfrm>
            <a:off x="348343" y="3272634"/>
            <a:ext cx="4801262" cy="307777"/>
          </a:xfrm>
          <a:prstGeom prst="rect">
            <a:avLst/>
          </a:prstGeom>
          <a:noFill/>
        </p:spPr>
        <p:txBody>
          <a:bodyPr wrap="square" rtlCol="0">
            <a:spAutoFit/>
          </a:bodyPr>
          <a:lstStyle/>
          <a:p>
            <a:pPr marL="122555" marR="0" lvl="0" indent="-122555" algn="l" defTabSz="38989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Αριθμός αδειών προπονητών ανά άθλημα: </a:t>
            </a: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260</a:t>
            </a: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    	</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2" name="Εικόνα 1"/>
          <p:cNvPicPr>
            <a:picLocks noChangeAspect="1"/>
          </p:cNvPicPr>
          <p:nvPr/>
        </p:nvPicPr>
        <p:blipFill>
          <a:blip r:embed="rId2"/>
          <a:stretch>
            <a:fillRect/>
          </a:stretch>
        </p:blipFill>
        <p:spPr>
          <a:xfrm>
            <a:off x="8215755" y="37429"/>
            <a:ext cx="790579" cy="790579"/>
          </a:xfrm>
          <a:prstGeom prst="rect">
            <a:avLst/>
          </a:prstGeom>
        </p:spPr>
      </p:pic>
      <p:sp>
        <p:nvSpPr>
          <p:cNvPr id="7" name="TextBox 6"/>
          <p:cNvSpPr txBox="1"/>
          <p:nvPr/>
        </p:nvSpPr>
        <p:spPr>
          <a:xfrm>
            <a:off x="348343" y="432717"/>
            <a:ext cx="4572000" cy="307777"/>
          </a:xfrm>
          <a:prstGeom prst="rect">
            <a:avLst/>
          </a:prstGeom>
          <a:noFill/>
        </p:spPr>
        <p:txBody>
          <a:bodyPr wrap="square">
            <a:spAutoFit/>
          </a:bodyPr>
          <a:lstStyle/>
          <a:p>
            <a:pPr marL="0" marR="0" lvl="0" indent="0" algn="l" defTabSz="389890" rtl="0" eaLnBrk="1" fontAlgn="auto" latinLnBrk="0" hangingPunct="1">
              <a:lnSpc>
                <a:spcPct val="100000"/>
              </a:lnSpc>
              <a:spcBef>
                <a:spcPts val="0"/>
              </a:spcBef>
              <a:spcAft>
                <a:spcPts val="0"/>
              </a:spcAft>
              <a:buClrTx/>
              <a:buSzTx/>
              <a:buFontTx/>
              <a:buNone/>
              <a:defRPr/>
            </a:pP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3.4. Αθλητές/Σωματεία/Προπονητές</a:t>
            </a:r>
            <a:endPar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348343" y="1440934"/>
            <a:ext cx="4572000" cy="307777"/>
          </a:xfrm>
          <a:prstGeom prst="rect">
            <a:avLst/>
          </a:prstGeom>
          <a:noFill/>
        </p:spPr>
        <p:txBody>
          <a:bodyPr wrap="square">
            <a:spAutoFit/>
          </a:bodyPr>
          <a:lstStyle/>
          <a:p>
            <a:pPr marL="122555" marR="0" lvl="0" indent="-122555" algn="l" defTabSz="38989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Αριθμός Σωματείων στο Μ.Α.Φ: </a:t>
            </a: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86</a:t>
            </a:r>
            <a:endPar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4" name="TextBox 13"/>
          <p:cNvSpPr txBox="1"/>
          <p:nvPr/>
        </p:nvSpPr>
        <p:spPr>
          <a:xfrm>
            <a:off x="348343" y="2279840"/>
            <a:ext cx="4572000" cy="307777"/>
          </a:xfrm>
          <a:prstGeom prst="rect">
            <a:avLst/>
          </a:prstGeom>
          <a:noFill/>
        </p:spPr>
        <p:txBody>
          <a:bodyPr wrap="square">
            <a:spAutoFit/>
          </a:bodyPr>
          <a:lstStyle/>
          <a:p>
            <a:pPr marL="122555" marR="0" lvl="0" indent="-122555" algn="l" defTabSz="38989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Αριθμός ενεργών αθλητών (ανανεώσεις) ανά άθλημα: </a:t>
            </a:r>
            <a:r>
              <a:rPr kumimoji="0" lang="el-GR" sz="1400" b="1"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2226</a:t>
            </a:r>
            <a:r>
              <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rPr>
              <a:t> </a:t>
            </a:r>
            <a:endParaRPr kumimoji="0" lang="el-GR" sz="1400" b="0" i="0" u="none" strike="noStrike" kern="1200" cap="none" spc="0" normalizeH="0" baseline="0" noProof="0" dirty="0">
              <a:ln>
                <a:noFill/>
              </a:ln>
              <a:solidFill>
                <a:srgbClr val="44546A">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18" name="Εικόνα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6945" y="2587617"/>
            <a:ext cx="3069389" cy="2241024"/>
          </a:xfrm>
          <a:prstGeom prst="rect">
            <a:avLst/>
          </a:prstGeom>
          <a:ln>
            <a:noFill/>
          </a:ln>
          <a:effectLst>
            <a:softEdge rad="112500"/>
          </a:effectLst>
        </p:spPr>
      </p:pic>
      <p:pic>
        <p:nvPicPr>
          <p:cNvPr id="15" name="Εικόνα 14"/>
          <p:cNvPicPr>
            <a:picLocks noChangeAspect="1"/>
          </p:cNvPicPr>
          <p:nvPr/>
        </p:nvPicPr>
        <p:blipFill>
          <a:blip r:embed="rId4"/>
          <a:stretch>
            <a:fillRect/>
          </a:stretch>
        </p:blipFill>
        <p:spPr>
          <a:xfrm>
            <a:off x="5060625" y="432717"/>
            <a:ext cx="2448624" cy="2448624"/>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13" name="Rectangle 1"/>
          <p:cNvSpPr>
            <a:spLocks noChangeArrowheads="1"/>
          </p:cNvSpPr>
          <p:nvPr/>
        </p:nvSpPr>
        <p:spPr bwMode="auto">
          <a:xfrm>
            <a:off x="1142812" y="-120538"/>
            <a:ext cx="131997" cy="24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5328" tIns="32664" rIns="65328" bIns="32664" numCol="1" anchor="ctr" anchorCtr="0" compatLnSpc="1">
            <a:spAutoFit/>
          </a:bodyPr>
          <a:lstStyle/>
          <a:p>
            <a:endParaRPr lang="el-GR" sz="1140" dirty="0"/>
          </a:p>
        </p:txBody>
      </p:sp>
      <p:pic>
        <p:nvPicPr>
          <p:cNvPr id="25" name="Εικόνα 24"/>
          <p:cNvPicPr>
            <a:picLocks noChangeAspect="1"/>
          </p:cNvPicPr>
          <p:nvPr/>
        </p:nvPicPr>
        <p:blipFill>
          <a:blip r:embed="rId2">
            <a:alphaModFix amt="53000"/>
            <a:extLst>
              <a:ext uri="{28A0092B-C50C-407E-A947-70E740481C1C}">
                <a14:useLocalDpi xmlns:a14="http://schemas.microsoft.com/office/drawing/2010/main" val="0"/>
              </a:ext>
            </a:extLst>
          </a:blip>
          <a:stretch>
            <a:fillRect/>
          </a:stretch>
        </p:blipFill>
        <p:spPr>
          <a:xfrm>
            <a:off x="197556" y="174171"/>
            <a:ext cx="8748889" cy="4833258"/>
          </a:xfrm>
          <a:prstGeom prst="rect">
            <a:avLst/>
          </a:prstGeom>
          <a:ln>
            <a:noFill/>
          </a:ln>
          <a:effectLst>
            <a:softEdge rad="112500"/>
          </a:effectLst>
        </p:spPr>
      </p:pic>
      <p:sp>
        <p:nvSpPr>
          <p:cNvPr id="4" name="Ορθογώνιο 3"/>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4.</a:t>
            </a:r>
            <a:endParaRPr lang="el-GR" sz="1060" dirty="0"/>
          </a:p>
        </p:txBody>
      </p:sp>
      <p:pic>
        <p:nvPicPr>
          <p:cNvPr id="6" name="Εικόνα 5"/>
          <p:cNvPicPr>
            <a:picLocks noChangeAspect="1"/>
          </p:cNvPicPr>
          <p:nvPr/>
        </p:nvPicPr>
        <p:blipFill>
          <a:blip r:embed="rId3"/>
          <a:stretch>
            <a:fillRect/>
          </a:stretch>
        </p:blipFill>
        <p:spPr>
          <a:xfrm>
            <a:off x="8215755" y="37429"/>
            <a:ext cx="790579" cy="7905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a:fillRect/>
          </a:stretch>
        </p:blipFill>
        <p:spPr>
          <a:xfrm>
            <a:off x="8215755" y="37429"/>
            <a:ext cx="790579" cy="790579"/>
          </a:xfrm>
          <a:prstGeom prst="rect">
            <a:avLst/>
          </a:prstGeom>
        </p:spPr>
      </p:pic>
      <p:sp>
        <p:nvSpPr>
          <p:cNvPr id="2" name="TextBox 1"/>
          <p:cNvSpPr txBox="1"/>
          <p:nvPr/>
        </p:nvSpPr>
        <p:spPr>
          <a:xfrm>
            <a:off x="1050509" y="1663809"/>
            <a:ext cx="7042983" cy="1815882"/>
          </a:xfrm>
          <a:prstGeom prst="rect">
            <a:avLst/>
          </a:prstGeom>
          <a:noFill/>
        </p:spPr>
        <p:txBody>
          <a:bodyPr wrap="square">
            <a:spAutoFit/>
          </a:bodyPr>
          <a:lstStyle/>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Αύξηση Συμμετοχών: </a:t>
            </a:r>
            <a:r>
              <a:rPr lang="el-GR" sz="1400" dirty="0">
                <a:solidFill>
                  <a:schemeClr val="tx2">
                    <a:lumMod val="50000"/>
                  </a:schemeClr>
                </a:solidFill>
                <a:latin typeface="Times New Roman" panose="02020603050405020304" pitchFamily="18" charset="0"/>
                <a:cs typeface="Times New Roman" panose="02020603050405020304" pitchFamily="18" charset="0"/>
              </a:rPr>
              <a:t>Σταθερή ανοδική πορεία στις συμμετοχές στα Πανελλήνια Πρωταθλήματα, ιδιαίτερα στις παιδικές και νεανικές κατηγορίες.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Οργανωτική Υποστήριξη: </a:t>
            </a:r>
            <a:r>
              <a:rPr lang="el-GR" sz="1400" dirty="0">
                <a:solidFill>
                  <a:schemeClr val="tx2">
                    <a:lumMod val="50000"/>
                  </a:schemeClr>
                </a:solidFill>
                <a:latin typeface="Times New Roman" panose="02020603050405020304" pitchFamily="18" charset="0"/>
                <a:cs typeface="Times New Roman" panose="02020603050405020304" pitchFamily="18" charset="0"/>
              </a:rPr>
              <a:t>Η δημιουργία Τμήματος Μάρκετινγκ και Γραφείου Τύπου θα βελτιώσει την επικοινωνία και την προβολή της Ομοσπονδίας.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Ψηφιακή Καινοτομία: </a:t>
            </a:r>
            <a:r>
              <a:rPr lang="el-GR" sz="1400" dirty="0">
                <a:solidFill>
                  <a:schemeClr val="tx2">
                    <a:lumMod val="50000"/>
                  </a:schemeClr>
                </a:solidFill>
                <a:latin typeface="Times New Roman" panose="02020603050405020304" pitchFamily="18" charset="0"/>
                <a:cs typeface="Times New Roman" panose="02020603050405020304" pitchFamily="18" charset="0"/>
              </a:rPr>
              <a:t>Η εφαρμογή της ηλεκτρονικής πλατφόρμας δελτίων αθλητών αυξάνει την αποτελεσματικότητα και την αξιοπιστία των διαδικασιών.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Πολιτιστική Κληρονομιά: </a:t>
            </a:r>
            <a:r>
              <a:rPr lang="el-GR" sz="1400" dirty="0">
                <a:solidFill>
                  <a:schemeClr val="tx2">
                    <a:lumMod val="50000"/>
                  </a:schemeClr>
                </a:solidFill>
                <a:latin typeface="Times New Roman" panose="02020603050405020304" pitchFamily="18" charset="0"/>
                <a:cs typeface="Times New Roman" panose="02020603050405020304" pitchFamily="18" charset="0"/>
              </a:rPr>
              <a:t>Το Γουσού Κουνγκ Φου συνδυάζει αθλητική αριστεία και παράδοση, προσελκύοντας ευρύτερο κοινό.</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6" name="Shape"/>
          <p:cNvSpPr/>
          <p:nvPr/>
        </p:nvSpPr>
        <p:spPr>
          <a:xfrm>
            <a:off x="448657" y="284103"/>
            <a:ext cx="546493" cy="620912"/>
          </a:xfrm>
          <a:custGeom>
            <a:avLst/>
            <a:gdLst/>
            <a:ahLst/>
            <a:cxnLst>
              <a:cxn ang="0">
                <a:pos x="wd2" y="hd2"/>
              </a:cxn>
              <a:cxn ang="5400000">
                <a:pos x="wd2" y="hd2"/>
              </a:cxn>
              <a:cxn ang="10800000">
                <a:pos x="wd2" y="hd2"/>
              </a:cxn>
              <a:cxn ang="16200000">
                <a:pos x="wd2" y="hd2"/>
              </a:cxn>
            </a:cxnLst>
            <a:rect l="0" t="0" r="r" b="b"/>
            <a:pathLst>
              <a:path w="21039" h="21271" extrusionOk="0">
                <a:moveTo>
                  <a:pt x="20297" y="11260"/>
                </a:moveTo>
                <a:cubicBezTo>
                  <a:pt x="19875" y="10636"/>
                  <a:pt x="19233" y="10134"/>
                  <a:pt x="18379" y="9752"/>
                </a:cubicBezTo>
                <a:cubicBezTo>
                  <a:pt x="18438" y="9779"/>
                  <a:pt x="18499" y="9804"/>
                  <a:pt x="18555" y="9831"/>
                </a:cubicBezTo>
                <a:lnTo>
                  <a:pt x="13967" y="7611"/>
                </a:lnTo>
                <a:cubicBezTo>
                  <a:pt x="13760" y="7511"/>
                  <a:pt x="13539" y="7417"/>
                  <a:pt x="13305" y="7333"/>
                </a:cubicBezTo>
                <a:cubicBezTo>
                  <a:pt x="12603" y="7075"/>
                  <a:pt x="11605" y="6859"/>
                  <a:pt x="10314" y="6680"/>
                </a:cubicBezTo>
                <a:cubicBezTo>
                  <a:pt x="10381" y="6589"/>
                  <a:pt x="10461" y="6501"/>
                  <a:pt x="10554" y="6415"/>
                </a:cubicBezTo>
                <a:cubicBezTo>
                  <a:pt x="10894" y="6094"/>
                  <a:pt x="11410" y="5890"/>
                  <a:pt x="12086" y="5805"/>
                </a:cubicBezTo>
                <a:cubicBezTo>
                  <a:pt x="12118" y="5801"/>
                  <a:pt x="12147" y="5800"/>
                  <a:pt x="12177" y="5796"/>
                </a:cubicBezTo>
                <a:lnTo>
                  <a:pt x="15292" y="7304"/>
                </a:lnTo>
                <a:cubicBezTo>
                  <a:pt x="15282" y="7299"/>
                  <a:pt x="15272" y="7294"/>
                  <a:pt x="15262" y="7289"/>
                </a:cubicBezTo>
                <a:cubicBezTo>
                  <a:pt x="15630" y="7475"/>
                  <a:pt x="16064" y="7552"/>
                  <a:pt x="16519" y="7494"/>
                </a:cubicBezTo>
                <a:cubicBezTo>
                  <a:pt x="16565" y="7488"/>
                  <a:pt x="16612" y="7481"/>
                  <a:pt x="16658" y="7472"/>
                </a:cubicBezTo>
                <a:lnTo>
                  <a:pt x="17260" y="7366"/>
                </a:lnTo>
                <a:cubicBezTo>
                  <a:pt x="19196" y="7016"/>
                  <a:pt x="20227" y="4637"/>
                  <a:pt x="18890" y="3458"/>
                </a:cubicBezTo>
                <a:cubicBezTo>
                  <a:pt x="18676" y="3268"/>
                  <a:pt x="18440" y="3102"/>
                  <a:pt x="18188" y="2958"/>
                </a:cubicBezTo>
                <a:cubicBezTo>
                  <a:pt x="18111" y="2916"/>
                  <a:pt x="18032" y="2875"/>
                  <a:pt x="17953" y="2836"/>
                </a:cubicBezTo>
                <a:cubicBezTo>
                  <a:pt x="17956" y="2838"/>
                  <a:pt x="17960" y="2839"/>
                  <a:pt x="17963" y="2840"/>
                </a:cubicBezTo>
                <a:lnTo>
                  <a:pt x="17963" y="2840"/>
                </a:lnTo>
                <a:cubicBezTo>
                  <a:pt x="17963" y="2840"/>
                  <a:pt x="17963" y="2840"/>
                  <a:pt x="17963" y="2840"/>
                </a:cubicBezTo>
                <a:lnTo>
                  <a:pt x="13375" y="620"/>
                </a:lnTo>
                <a:cubicBezTo>
                  <a:pt x="12119" y="12"/>
                  <a:pt x="10358" y="-148"/>
                  <a:pt x="8085" y="136"/>
                </a:cubicBezTo>
                <a:cubicBezTo>
                  <a:pt x="6118" y="382"/>
                  <a:pt x="4570" y="813"/>
                  <a:pt x="3441" y="1429"/>
                </a:cubicBezTo>
                <a:cubicBezTo>
                  <a:pt x="2312" y="2046"/>
                  <a:pt x="1461" y="2802"/>
                  <a:pt x="900" y="3697"/>
                </a:cubicBezTo>
                <a:cubicBezTo>
                  <a:pt x="334" y="4599"/>
                  <a:pt x="54" y="5517"/>
                  <a:pt x="51" y="6446"/>
                </a:cubicBezTo>
                <a:cubicBezTo>
                  <a:pt x="48" y="7866"/>
                  <a:pt x="594" y="8963"/>
                  <a:pt x="1688" y="9739"/>
                </a:cubicBezTo>
                <a:cubicBezTo>
                  <a:pt x="1907" y="9897"/>
                  <a:pt x="2156" y="10043"/>
                  <a:pt x="2435" y="10177"/>
                </a:cubicBezTo>
                <a:lnTo>
                  <a:pt x="7023" y="12398"/>
                </a:lnTo>
                <a:cubicBezTo>
                  <a:pt x="7012" y="12393"/>
                  <a:pt x="7002" y="12386"/>
                  <a:pt x="6992" y="12381"/>
                </a:cubicBezTo>
                <a:cubicBezTo>
                  <a:pt x="7916" y="12836"/>
                  <a:pt x="9175" y="13164"/>
                  <a:pt x="10764" y="13370"/>
                </a:cubicBezTo>
                <a:cubicBezTo>
                  <a:pt x="10698" y="13770"/>
                  <a:pt x="10482" y="14148"/>
                  <a:pt x="10108" y="14506"/>
                </a:cubicBezTo>
                <a:cubicBezTo>
                  <a:pt x="9746" y="14852"/>
                  <a:pt x="9262" y="15090"/>
                  <a:pt x="8659" y="15225"/>
                </a:cubicBezTo>
                <a:lnTo>
                  <a:pt x="4361" y="13144"/>
                </a:lnTo>
                <a:cubicBezTo>
                  <a:pt x="4017" y="12977"/>
                  <a:pt x="3618" y="12908"/>
                  <a:pt x="3191" y="12960"/>
                </a:cubicBezTo>
                <a:cubicBezTo>
                  <a:pt x="3142" y="12967"/>
                  <a:pt x="3095" y="12974"/>
                  <a:pt x="3046" y="12983"/>
                </a:cubicBezTo>
                <a:lnTo>
                  <a:pt x="2212" y="13135"/>
                </a:lnTo>
                <a:cubicBezTo>
                  <a:pt x="509" y="13451"/>
                  <a:pt x="-554" y="15374"/>
                  <a:pt x="303" y="16687"/>
                </a:cubicBezTo>
                <a:cubicBezTo>
                  <a:pt x="602" y="17154"/>
                  <a:pt x="972" y="17568"/>
                  <a:pt x="1412" y="17936"/>
                </a:cubicBezTo>
                <a:cubicBezTo>
                  <a:pt x="1636" y="18124"/>
                  <a:pt x="1893" y="18288"/>
                  <a:pt x="2183" y="18428"/>
                </a:cubicBezTo>
                <a:lnTo>
                  <a:pt x="6771" y="20649"/>
                </a:lnTo>
                <a:cubicBezTo>
                  <a:pt x="6688" y="20608"/>
                  <a:pt x="6607" y="20565"/>
                  <a:pt x="6529" y="20520"/>
                </a:cubicBezTo>
                <a:cubicBezTo>
                  <a:pt x="7827" y="21257"/>
                  <a:pt x="9873" y="21452"/>
                  <a:pt x="12670" y="21102"/>
                </a:cubicBezTo>
                <a:cubicBezTo>
                  <a:pt x="14497" y="20874"/>
                  <a:pt x="16013" y="20431"/>
                  <a:pt x="17217" y="19775"/>
                </a:cubicBezTo>
                <a:cubicBezTo>
                  <a:pt x="18422" y="19119"/>
                  <a:pt x="19358" y="18259"/>
                  <a:pt x="20026" y="17189"/>
                </a:cubicBezTo>
                <a:cubicBezTo>
                  <a:pt x="20700" y="16124"/>
                  <a:pt x="21036" y="15014"/>
                  <a:pt x="21039" y="13848"/>
                </a:cubicBezTo>
                <a:cubicBezTo>
                  <a:pt x="21046" y="12864"/>
                  <a:pt x="20801" y="11997"/>
                  <a:pt x="20297" y="11260"/>
                </a:cubicBezTo>
                <a:close/>
              </a:path>
            </a:pathLst>
          </a:custGeom>
          <a:solidFill>
            <a:schemeClr val="accent6">
              <a:lumMod val="75000"/>
            </a:schemeClr>
          </a:solidFill>
          <a:ln w="12700">
            <a:miter lim="400000"/>
          </a:ln>
        </p:spPr>
        <p:txBody>
          <a:bodyPr lIns="20416" tIns="20416" rIns="20416" bIns="20416"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defRPr>
            </a:pPr>
            <a:endParaRPr sz="1605" dirty="0"/>
          </a:p>
        </p:txBody>
      </p:sp>
      <p:sp>
        <p:nvSpPr>
          <p:cNvPr id="3" name="Shape"/>
          <p:cNvSpPr/>
          <p:nvPr/>
        </p:nvSpPr>
        <p:spPr>
          <a:xfrm>
            <a:off x="576990" y="348876"/>
            <a:ext cx="427319" cy="556139"/>
          </a:xfrm>
          <a:custGeom>
            <a:avLst/>
            <a:gdLst/>
            <a:ahLst/>
            <a:cxnLst>
              <a:cxn ang="0">
                <a:pos x="wd2" y="hd2"/>
              </a:cxn>
              <a:cxn ang="5400000">
                <a:pos x="wd2" y="hd2"/>
              </a:cxn>
              <a:cxn ang="10800000">
                <a:pos x="wd2" y="hd2"/>
              </a:cxn>
              <a:cxn ang="16200000">
                <a:pos x="wd2" y="hd2"/>
              </a:cxn>
            </a:cxnLst>
            <a:rect l="0" t="0" r="r" b="b"/>
            <a:pathLst>
              <a:path w="20895" h="21158" extrusionOk="0">
                <a:moveTo>
                  <a:pt x="10265" y="151"/>
                </a:moveTo>
                <a:cubicBezTo>
                  <a:pt x="13331" y="-183"/>
                  <a:pt x="15663" y="36"/>
                  <a:pt x="17272" y="817"/>
                </a:cubicBezTo>
                <a:cubicBezTo>
                  <a:pt x="17592" y="977"/>
                  <a:pt x="17892" y="1162"/>
                  <a:pt x="18165" y="1372"/>
                </a:cubicBezTo>
                <a:cubicBezTo>
                  <a:pt x="19860" y="2683"/>
                  <a:pt x="18550" y="5324"/>
                  <a:pt x="16094" y="5713"/>
                </a:cubicBezTo>
                <a:lnTo>
                  <a:pt x="15330" y="5831"/>
                </a:lnTo>
                <a:cubicBezTo>
                  <a:pt x="15269" y="5841"/>
                  <a:pt x="15211" y="5848"/>
                  <a:pt x="15152" y="5855"/>
                </a:cubicBezTo>
                <a:cubicBezTo>
                  <a:pt x="14101" y="5970"/>
                  <a:pt x="13137" y="5597"/>
                  <a:pt x="12603" y="4886"/>
                </a:cubicBezTo>
                <a:cubicBezTo>
                  <a:pt x="12425" y="4658"/>
                  <a:pt x="12222" y="4469"/>
                  <a:pt x="11977" y="4329"/>
                </a:cubicBezTo>
                <a:cubicBezTo>
                  <a:pt x="11385" y="3982"/>
                  <a:pt x="10565" y="3865"/>
                  <a:pt x="9521" y="3979"/>
                </a:cubicBezTo>
                <a:cubicBezTo>
                  <a:pt x="8661" y="4073"/>
                  <a:pt x="8005" y="4300"/>
                  <a:pt x="7575" y="4657"/>
                </a:cubicBezTo>
                <a:cubicBezTo>
                  <a:pt x="7138" y="5008"/>
                  <a:pt x="6918" y="5405"/>
                  <a:pt x="6916" y="5846"/>
                </a:cubicBezTo>
                <a:cubicBezTo>
                  <a:pt x="6916" y="6168"/>
                  <a:pt x="7092" y="6434"/>
                  <a:pt x="7454" y="6653"/>
                </a:cubicBezTo>
                <a:cubicBezTo>
                  <a:pt x="7802" y="6879"/>
                  <a:pt x="8627" y="7035"/>
                  <a:pt x="9936" y="7121"/>
                </a:cubicBezTo>
                <a:cubicBezTo>
                  <a:pt x="13177" y="7358"/>
                  <a:pt x="15496" y="7693"/>
                  <a:pt x="16893" y="8143"/>
                </a:cubicBezTo>
                <a:cubicBezTo>
                  <a:pt x="18291" y="8586"/>
                  <a:pt x="19313" y="9219"/>
                  <a:pt x="19946" y="10039"/>
                </a:cubicBezTo>
                <a:cubicBezTo>
                  <a:pt x="20586" y="10857"/>
                  <a:pt x="20897" y="11820"/>
                  <a:pt x="20895" y="12914"/>
                </a:cubicBezTo>
                <a:cubicBezTo>
                  <a:pt x="20892" y="14209"/>
                  <a:pt x="20465" y="15443"/>
                  <a:pt x="19609" y="16624"/>
                </a:cubicBezTo>
                <a:cubicBezTo>
                  <a:pt x="18761" y="17811"/>
                  <a:pt x="17570" y="18767"/>
                  <a:pt x="16041" y="19496"/>
                </a:cubicBezTo>
                <a:cubicBezTo>
                  <a:pt x="14510" y="20225"/>
                  <a:pt x="12586" y="20715"/>
                  <a:pt x="10265" y="20970"/>
                </a:cubicBezTo>
                <a:cubicBezTo>
                  <a:pt x="6183" y="21417"/>
                  <a:pt x="3359" y="21067"/>
                  <a:pt x="1794" y="19920"/>
                </a:cubicBezTo>
                <a:cubicBezTo>
                  <a:pt x="1236" y="19512"/>
                  <a:pt x="766" y="19052"/>
                  <a:pt x="385" y="18533"/>
                </a:cubicBezTo>
                <a:cubicBezTo>
                  <a:pt x="-703" y="17075"/>
                  <a:pt x="647" y="14939"/>
                  <a:pt x="2810" y="14588"/>
                </a:cubicBezTo>
                <a:lnTo>
                  <a:pt x="3869" y="14420"/>
                </a:lnTo>
                <a:cubicBezTo>
                  <a:pt x="3932" y="14410"/>
                  <a:pt x="3994" y="14402"/>
                  <a:pt x="4054" y="14394"/>
                </a:cubicBezTo>
                <a:cubicBezTo>
                  <a:pt x="5212" y="14268"/>
                  <a:pt x="6214" y="14766"/>
                  <a:pt x="6704" y="15605"/>
                </a:cubicBezTo>
                <a:cubicBezTo>
                  <a:pt x="6827" y="15810"/>
                  <a:pt x="6962" y="15990"/>
                  <a:pt x="7119" y="16139"/>
                </a:cubicBezTo>
                <a:cubicBezTo>
                  <a:pt x="7882" y="16869"/>
                  <a:pt x="8972" y="17156"/>
                  <a:pt x="10393" y="17001"/>
                </a:cubicBezTo>
                <a:cubicBezTo>
                  <a:pt x="11450" y="16886"/>
                  <a:pt x="12264" y="16590"/>
                  <a:pt x="12839" y="16109"/>
                </a:cubicBezTo>
                <a:cubicBezTo>
                  <a:pt x="13413" y="15628"/>
                  <a:pt x="13700" y="15116"/>
                  <a:pt x="13702" y="14565"/>
                </a:cubicBezTo>
                <a:cubicBezTo>
                  <a:pt x="13704" y="14043"/>
                  <a:pt x="13431" y="13609"/>
                  <a:pt x="12886" y="13256"/>
                </a:cubicBezTo>
                <a:cubicBezTo>
                  <a:pt x="12341" y="12903"/>
                  <a:pt x="11079" y="12651"/>
                  <a:pt x="9095" y="12502"/>
                </a:cubicBezTo>
                <a:cubicBezTo>
                  <a:pt x="5846" y="12244"/>
                  <a:pt x="3529" y="11684"/>
                  <a:pt x="2145" y="10816"/>
                </a:cubicBezTo>
                <a:cubicBezTo>
                  <a:pt x="755" y="9953"/>
                  <a:pt x="62" y="8734"/>
                  <a:pt x="65" y="7158"/>
                </a:cubicBezTo>
                <a:cubicBezTo>
                  <a:pt x="67" y="6127"/>
                  <a:pt x="425" y="5108"/>
                  <a:pt x="1144" y="4106"/>
                </a:cubicBezTo>
                <a:cubicBezTo>
                  <a:pt x="1856" y="3111"/>
                  <a:pt x="2937" y="2272"/>
                  <a:pt x="4371" y="1587"/>
                </a:cubicBezTo>
                <a:cubicBezTo>
                  <a:pt x="5801" y="904"/>
                  <a:pt x="7767" y="425"/>
                  <a:pt x="10265" y="151"/>
                </a:cubicBezTo>
                <a:close/>
              </a:path>
            </a:pathLst>
          </a:custGeom>
          <a:solidFill>
            <a:schemeClr val="accent6"/>
          </a:solidFill>
          <a:ln w="12700">
            <a:miter lim="400000"/>
          </a:ln>
        </p:spPr>
        <p:txBody>
          <a:bodyPr lIns="20416" tIns="20416" rIns="20416" bIns="20416"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defRPr>
            </a:pPr>
            <a:endParaRPr sz="1605" dirty="0"/>
          </a:p>
        </p:txBody>
      </p:sp>
      <p:sp>
        <p:nvSpPr>
          <p:cNvPr id="5" name="TextBox 4"/>
          <p:cNvSpPr txBox="1"/>
          <p:nvPr/>
        </p:nvSpPr>
        <p:spPr>
          <a:xfrm>
            <a:off x="938995" y="508123"/>
            <a:ext cx="1763485"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solidFill>
                  <a:srgbClr val="70AD47"/>
                </a:solidFill>
              </a:rPr>
              <a:t>trengths</a:t>
            </a:r>
            <a:endParaRPr lang="el-GR" sz="2400" b="1" dirty="0">
              <a:solidFill>
                <a:srgbClr val="70AD47"/>
              </a:solidFill>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3" name="TextBox 2"/>
          <p:cNvSpPr txBox="1"/>
          <p:nvPr/>
        </p:nvSpPr>
        <p:spPr>
          <a:xfrm>
            <a:off x="992507" y="1340644"/>
            <a:ext cx="7158986" cy="2462213"/>
          </a:xfrm>
          <a:prstGeom prst="rect">
            <a:avLst/>
          </a:prstGeom>
          <a:noFill/>
        </p:spPr>
        <p:txBody>
          <a:bodyPr wrap="square" rtlCol="0">
            <a:spAutoFit/>
          </a:bodyPr>
          <a:lstStyle/>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Περιορισμένοι Πόροι: </a:t>
            </a:r>
            <a:r>
              <a:rPr lang="el-GR" sz="1400" dirty="0">
                <a:solidFill>
                  <a:schemeClr val="tx2">
                    <a:lumMod val="50000"/>
                  </a:schemeClr>
                </a:solidFill>
                <a:latin typeface="Times New Roman" panose="02020603050405020304" pitchFamily="18" charset="0"/>
                <a:cs typeface="Times New Roman" panose="02020603050405020304" pitchFamily="18" charset="0"/>
              </a:rPr>
              <a:t>Έλλειψη σταθερών οικονομικών και ανθρώπινων πόρων για την υποστήριξη της ανάπτυξης.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Υποδομές: </a:t>
            </a:r>
            <a:r>
              <a:rPr lang="el-GR" sz="1400" dirty="0">
                <a:solidFill>
                  <a:schemeClr val="tx2">
                    <a:lumMod val="50000"/>
                  </a:schemeClr>
                </a:solidFill>
                <a:latin typeface="Times New Roman" panose="02020603050405020304" pitchFamily="18" charset="0"/>
                <a:cs typeface="Times New Roman" panose="02020603050405020304" pitchFamily="18" charset="0"/>
              </a:rPr>
              <a:t>Ανεπάρκεια εξειδικευμένων εγκαταστάσεων προπόνησης και αγώνων.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Οργανωτική Διάρθρωση: </a:t>
            </a:r>
            <a:r>
              <a:rPr lang="el-GR" sz="1400" dirty="0">
                <a:solidFill>
                  <a:schemeClr val="tx2">
                    <a:lumMod val="50000"/>
                  </a:schemeClr>
                </a:solidFill>
                <a:latin typeface="Times New Roman" panose="02020603050405020304" pitchFamily="18" charset="0"/>
                <a:cs typeface="Times New Roman" panose="02020603050405020304" pitchFamily="18" charset="0"/>
              </a:rPr>
              <a:t>Ανάγκη περαιτέρω επαγγελματισμού στις διαδικασίες διοίκησης και διαχείρισης.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Εκπαίδευση Προπονητών: </a:t>
            </a:r>
            <a:r>
              <a:rPr lang="el-GR" sz="1400" dirty="0">
                <a:solidFill>
                  <a:schemeClr val="tx2">
                    <a:lumMod val="50000"/>
                  </a:schemeClr>
                </a:solidFill>
                <a:latin typeface="Times New Roman" panose="02020603050405020304" pitchFamily="18" charset="0"/>
                <a:cs typeface="Times New Roman" panose="02020603050405020304" pitchFamily="18" charset="0"/>
              </a:rPr>
              <a:t>Περιορισμένη πρόσβαση σε συνεχή επιμόρφωση και πιστοποιήσεις για τους προπονητές.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Πληροφόρηση για Οφέλη:</a:t>
            </a:r>
            <a:r>
              <a:rPr lang="el-GR" sz="1400" dirty="0">
                <a:solidFill>
                  <a:schemeClr val="tx2">
                    <a:lumMod val="50000"/>
                  </a:schemeClr>
                </a:solidFill>
                <a:latin typeface="Times New Roman" panose="02020603050405020304" pitchFamily="18" charset="0"/>
                <a:cs typeface="Times New Roman" panose="02020603050405020304" pitchFamily="18" charset="0"/>
              </a:rPr>
              <a:t> Αν και το Γουσού Κουνγκ Φου είναι γνωστό, παρατηρείται περιορισμένη ευαισθητοποίηση σχετικά με τα πλεονεκτήματα που προσφέρει, όπως η μοριοδότηση για την εισαγωγή στην τριτοβάθμια εκπαίδευση και οι ευκαιρίες διεθνούς αναγνώρισης μέσω διοργανώσεων όπως η Ολυμπιάδα Νέων το 2026 στο Ντακάρ</a:t>
            </a:r>
            <a:r>
              <a:rPr lang="el-GR" sz="1400" dirty="0">
                <a:solidFill>
                  <a:srgbClr val="203864"/>
                </a:solidFill>
                <a:latin typeface="Times New Roman" panose="02020603050405020304" pitchFamily="18" charset="0"/>
                <a:cs typeface="Times New Roman" panose="02020603050405020304" pitchFamily="18" charset="0"/>
              </a:rPr>
              <a:t>. </a:t>
            </a:r>
            <a:endParaRPr lang="el-GR" sz="1400" dirty="0">
              <a:solidFill>
                <a:srgbClr val="203864"/>
              </a:solidFill>
              <a:latin typeface="Times New Roman" panose="02020603050405020304" pitchFamily="18" charset="0"/>
              <a:cs typeface="Times New Roman" panose="02020603050405020304" pitchFamily="18" charset="0"/>
            </a:endParaRPr>
          </a:p>
        </p:txBody>
      </p:sp>
      <p:sp>
        <p:nvSpPr>
          <p:cNvPr id="19" name="Shape"/>
          <p:cNvSpPr/>
          <p:nvPr/>
        </p:nvSpPr>
        <p:spPr>
          <a:xfrm>
            <a:off x="490283" y="241265"/>
            <a:ext cx="775662" cy="655457"/>
          </a:xfrm>
          <a:custGeom>
            <a:avLst/>
            <a:gdLst/>
            <a:ahLst/>
            <a:cxnLst>
              <a:cxn ang="0">
                <a:pos x="wd2" y="hd2"/>
              </a:cxn>
              <a:cxn ang="5400000">
                <a:pos x="wd2" y="hd2"/>
              </a:cxn>
              <a:cxn ang="10800000">
                <a:pos x="wd2" y="hd2"/>
              </a:cxn>
              <a:cxn ang="16200000">
                <a:pos x="wd2" y="hd2"/>
              </a:cxn>
            </a:cxnLst>
            <a:rect l="0" t="0" r="r" b="b"/>
            <a:pathLst>
              <a:path w="21291" h="21503" extrusionOk="0">
                <a:moveTo>
                  <a:pt x="20511" y="2320"/>
                </a:moveTo>
                <a:cubicBezTo>
                  <a:pt x="20514" y="2323"/>
                  <a:pt x="20518" y="2324"/>
                  <a:pt x="20521" y="2326"/>
                </a:cubicBezTo>
                <a:lnTo>
                  <a:pt x="20521" y="2326"/>
                </a:lnTo>
                <a:cubicBezTo>
                  <a:pt x="20521" y="2326"/>
                  <a:pt x="20521" y="2326"/>
                  <a:pt x="20521" y="2326"/>
                </a:cubicBezTo>
                <a:lnTo>
                  <a:pt x="17250" y="200"/>
                </a:lnTo>
                <a:cubicBezTo>
                  <a:pt x="16994" y="34"/>
                  <a:pt x="16690" y="-37"/>
                  <a:pt x="16359" y="18"/>
                </a:cubicBezTo>
                <a:lnTo>
                  <a:pt x="15876" y="99"/>
                </a:lnTo>
                <a:cubicBezTo>
                  <a:pt x="15075" y="234"/>
                  <a:pt x="14388" y="1081"/>
                  <a:pt x="14241" y="2118"/>
                </a:cubicBezTo>
                <a:lnTo>
                  <a:pt x="14033" y="3557"/>
                </a:lnTo>
                <a:cubicBezTo>
                  <a:pt x="13954" y="3488"/>
                  <a:pt x="13869" y="3428"/>
                  <a:pt x="13779" y="3382"/>
                </a:cubicBezTo>
                <a:cubicBezTo>
                  <a:pt x="13814" y="3400"/>
                  <a:pt x="13849" y="3420"/>
                  <a:pt x="13883" y="3442"/>
                </a:cubicBezTo>
                <a:lnTo>
                  <a:pt x="13883" y="3442"/>
                </a:lnTo>
                <a:cubicBezTo>
                  <a:pt x="13883" y="3442"/>
                  <a:pt x="13883" y="3442"/>
                  <a:pt x="13883" y="3442"/>
                </a:cubicBezTo>
                <a:lnTo>
                  <a:pt x="10612" y="1315"/>
                </a:lnTo>
                <a:cubicBezTo>
                  <a:pt x="10353" y="1147"/>
                  <a:pt x="10046" y="1077"/>
                  <a:pt x="9723" y="1132"/>
                </a:cubicBezTo>
                <a:lnTo>
                  <a:pt x="8316" y="1368"/>
                </a:lnTo>
                <a:cubicBezTo>
                  <a:pt x="7565" y="1494"/>
                  <a:pt x="6909" y="2247"/>
                  <a:pt x="6708" y="3210"/>
                </a:cubicBezTo>
                <a:lnTo>
                  <a:pt x="6388" y="4752"/>
                </a:lnTo>
                <a:cubicBezTo>
                  <a:pt x="6356" y="4729"/>
                  <a:pt x="6323" y="4708"/>
                  <a:pt x="6291" y="4688"/>
                </a:cubicBezTo>
                <a:cubicBezTo>
                  <a:pt x="6303" y="4696"/>
                  <a:pt x="6316" y="4703"/>
                  <a:pt x="6329" y="4711"/>
                </a:cubicBezTo>
                <a:lnTo>
                  <a:pt x="6329" y="4711"/>
                </a:lnTo>
                <a:cubicBezTo>
                  <a:pt x="6329" y="4711"/>
                  <a:pt x="6329" y="4711"/>
                  <a:pt x="6329" y="4711"/>
                </a:cubicBezTo>
                <a:lnTo>
                  <a:pt x="3057" y="2584"/>
                </a:lnTo>
                <a:cubicBezTo>
                  <a:pt x="2799" y="2416"/>
                  <a:pt x="2493" y="2346"/>
                  <a:pt x="2166" y="2401"/>
                </a:cubicBezTo>
                <a:lnTo>
                  <a:pt x="1664" y="2486"/>
                </a:lnTo>
                <a:cubicBezTo>
                  <a:pt x="603" y="2664"/>
                  <a:pt x="-188" y="4066"/>
                  <a:pt x="39" y="5368"/>
                </a:cubicBezTo>
                <a:lnTo>
                  <a:pt x="2112" y="17136"/>
                </a:lnTo>
                <a:cubicBezTo>
                  <a:pt x="2169" y="17463"/>
                  <a:pt x="2265" y="17764"/>
                  <a:pt x="2392" y="18032"/>
                </a:cubicBezTo>
                <a:cubicBezTo>
                  <a:pt x="2434" y="18121"/>
                  <a:pt x="2480" y="18206"/>
                  <a:pt x="2530" y="18287"/>
                </a:cubicBezTo>
                <a:cubicBezTo>
                  <a:pt x="2628" y="18450"/>
                  <a:pt x="2739" y="18596"/>
                  <a:pt x="2861" y="18726"/>
                </a:cubicBezTo>
                <a:cubicBezTo>
                  <a:pt x="2984" y="18855"/>
                  <a:pt x="3117" y="18968"/>
                  <a:pt x="3260" y="19060"/>
                </a:cubicBezTo>
                <a:lnTo>
                  <a:pt x="6531" y="21186"/>
                </a:lnTo>
                <a:cubicBezTo>
                  <a:pt x="6515" y="21176"/>
                  <a:pt x="6500" y="21164"/>
                  <a:pt x="6485" y="21154"/>
                </a:cubicBezTo>
                <a:cubicBezTo>
                  <a:pt x="6900" y="21442"/>
                  <a:pt x="7397" y="21563"/>
                  <a:pt x="7927" y="21473"/>
                </a:cubicBezTo>
                <a:cubicBezTo>
                  <a:pt x="9100" y="21277"/>
                  <a:pt x="10131" y="20091"/>
                  <a:pt x="10445" y="18585"/>
                </a:cubicBezTo>
                <a:lnTo>
                  <a:pt x="10937" y="16233"/>
                </a:lnTo>
                <a:cubicBezTo>
                  <a:pt x="10989" y="16384"/>
                  <a:pt x="11047" y="16527"/>
                  <a:pt x="11116" y="16660"/>
                </a:cubicBezTo>
                <a:cubicBezTo>
                  <a:pt x="11326" y="17065"/>
                  <a:pt x="11609" y="17385"/>
                  <a:pt x="11942" y="17601"/>
                </a:cubicBezTo>
                <a:lnTo>
                  <a:pt x="15213" y="19727"/>
                </a:lnTo>
                <a:cubicBezTo>
                  <a:pt x="15211" y="19726"/>
                  <a:pt x="15209" y="19725"/>
                  <a:pt x="15208" y="19724"/>
                </a:cubicBezTo>
                <a:cubicBezTo>
                  <a:pt x="15616" y="19991"/>
                  <a:pt x="16098" y="20102"/>
                  <a:pt x="16606" y="20016"/>
                </a:cubicBezTo>
                <a:cubicBezTo>
                  <a:pt x="17832" y="19810"/>
                  <a:pt x="18894" y="18530"/>
                  <a:pt x="19158" y="16943"/>
                </a:cubicBezTo>
                <a:lnTo>
                  <a:pt x="21250" y="4476"/>
                </a:lnTo>
                <a:cubicBezTo>
                  <a:pt x="21412" y="3521"/>
                  <a:pt x="21082" y="2685"/>
                  <a:pt x="20511" y="2320"/>
                </a:cubicBezTo>
                <a:close/>
              </a:path>
            </a:pathLst>
          </a:custGeom>
          <a:solidFill>
            <a:schemeClr val="accent2">
              <a:lumMod val="75000"/>
            </a:schemeClr>
          </a:solidFill>
          <a:ln w="12700">
            <a:miter lim="400000"/>
          </a:ln>
        </p:spPr>
        <p:txBody>
          <a:bodyPr lIns="20416" tIns="20416" rIns="20416" bIns="20416"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defRPr>
            </a:pPr>
            <a:endParaRPr sz="1605" dirty="0"/>
          </a:p>
        </p:txBody>
      </p:sp>
      <p:sp>
        <p:nvSpPr>
          <p:cNvPr id="18" name="Shape"/>
          <p:cNvSpPr/>
          <p:nvPr/>
        </p:nvSpPr>
        <p:spPr>
          <a:xfrm>
            <a:off x="609498" y="306122"/>
            <a:ext cx="656447" cy="590600"/>
          </a:xfrm>
          <a:custGeom>
            <a:avLst/>
            <a:gdLst/>
            <a:ahLst/>
            <a:cxnLst>
              <a:cxn ang="0">
                <a:pos x="wd2" y="hd2"/>
              </a:cxn>
              <a:cxn ang="5400000">
                <a:pos x="wd2" y="hd2"/>
              </a:cxn>
              <a:cxn ang="10800000">
                <a:pos x="wd2" y="hd2"/>
              </a:cxn>
              <a:cxn ang="16200000">
                <a:pos x="wd2" y="hd2"/>
              </a:cxn>
            </a:cxnLst>
            <a:rect l="0" t="0" r="r" b="b"/>
            <a:pathLst>
              <a:path w="21154" h="21230" extrusionOk="0">
                <a:moveTo>
                  <a:pt x="19205" y="20"/>
                </a:moveTo>
                <a:cubicBezTo>
                  <a:pt x="20456" y="-176"/>
                  <a:pt x="21379" y="1065"/>
                  <a:pt x="21107" y="2575"/>
                </a:cubicBezTo>
                <a:lnTo>
                  <a:pt x="18651" y="16235"/>
                </a:lnTo>
                <a:cubicBezTo>
                  <a:pt x="18343" y="17973"/>
                  <a:pt x="17095" y="19376"/>
                  <a:pt x="15655" y="19602"/>
                </a:cubicBezTo>
                <a:cubicBezTo>
                  <a:pt x="14283" y="19817"/>
                  <a:pt x="13074" y="18902"/>
                  <a:pt x="12709" y="17362"/>
                </a:cubicBezTo>
                <a:lnTo>
                  <a:pt x="10579" y="8416"/>
                </a:lnTo>
                <a:lnTo>
                  <a:pt x="8423" y="18033"/>
                </a:lnTo>
                <a:cubicBezTo>
                  <a:pt x="8056" y="19683"/>
                  <a:pt x="6844" y="20982"/>
                  <a:pt x="5467" y="21198"/>
                </a:cubicBezTo>
                <a:cubicBezTo>
                  <a:pt x="4028" y="21424"/>
                  <a:pt x="2788" y="20416"/>
                  <a:pt x="2480" y="18775"/>
                </a:cubicBezTo>
                <a:lnTo>
                  <a:pt x="47" y="5881"/>
                </a:lnTo>
                <a:cubicBezTo>
                  <a:pt x="-221" y="4456"/>
                  <a:pt x="708" y="2919"/>
                  <a:pt x="1955" y="2723"/>
                </a:cubicBezTo>
                <a:lnTo>
                  <a:pt x="2544" y="2630"/>
                </a:lnTo>
                <a:cubicBezTo>
                  <a:pt x="3484" y="2482"/>
                  <a:pt x="4288" y="3158"/>
                  <a:pt x="4457" y="4241"/>
                </a:cubicBezTo>
                <a:lnTo>
                  <a:pt x="5814" y="12767"/>
                </a:lnTo>
                <a:lnTo>
                  <a:pt x="7875" y="3515"/>
                </a:lnTo>
                <a:cubicBezTo>
                  <a:pt x="8110" y="2459"/>
                  <a:pt x="8882" y="1635"/>
                  <a:pt x="9763" y="1497"/>
                </a:cubicBezTo>
                <a:lnTo>
                  <a:pt x="11414" y="1238"/>
                </a:lnTo>
                <a:cubicBezTo>
                  <a:pt x="12292" y="1101"/>
                  <a:pt x="13060" y="1685"/>
                  <a:pt x="13292" y="2666"/>
                </a:cubicBezTo>
                <a:lnTo>
                  <a:pt x="15333" y="11258"/>
                </a:lnTo>
                <a:lnTo>
                  <a:pt x="16719" y="2318"/>
                </a:lnTo>
                <a:cubicBezTo>
                  <a:pt x="16891" y="1181"/>
                  <a:pt x="17699" y="253"/>
                  <a:pt x="18638" y="106"/>
                </a:cubicBezTo>
                <a:lnTo>
                  <a:pt x="19205" y="20"/>
                </a:lnTo>
                <a:close/>
              </a:path>
            </a:pathLst>
          </a:custGeom>
          <a:solidFill>
            <a:schemeClr val="accent2"/>
          </a:solidFill>
          <a:ln w="12700">
            <a:miter lim="400000"/>
          </a:ln>
        </p:spPr>
        <p:txBody>
          <a:bodyPr lIns="20416" tIns="20416" rIns="20416" bIns="20416"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defRPr>
            </a:pPr>
            <a:endParaRPr sz="1605" dirty="0"/>
          </a:p>
        </p:txBody>
      </p:sp>
      <p:pic>
        <p:nvPicPr>
          <p:cNvPr id="2" name="Εικόνα 1"/>
          <p:cNvPicPr>
            <a:picLocks noChangeAspect="1"/>
          </p:cNvPicPr>
          <p:nvPr/>
        </p:nvPicPr>
        <p:blipFill>
          <a:blip r:embed="rId2"/>
          <a:stretch>
            <a:fillRect/>
          </a:stretch>
        </p:blipFill>
        <p:spPr>
          <a:xfrm>
            <a:off x="8215755" y="37429"/>
            <a:ext cx="790579" cy="790579"/>
          </a:xfrm>
          <a:prstGeom prst="rect">
            <a:avLst/>
          </a:prstGeom>
        </p:spPr>
      </p:pic>
      <p:sp>
        <p:nvSpPr>
          <p:cNvPr id="4" name="TextBox 3"/>
          <p:cNvSpPr txBox="1"/>
          <p:nvPr/>
        </p:nvSpPr>
        <p:spPr>
          <a:xfrm>
            <a:off x="1156710" y="499914"/>
            <a:ext cx="1763485"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solidFill>
                  <a:srgbClr val="ED7D31"/>
                </a:solidFill>
              </a:rPr>
              <a:t>eaknesses</a:t>
            </a:r>
            <a:endParaRPr lang="el-GR" sz="2400" b="1" dirty="0">
              <a:solidFill>
                <a:srgbClr val="ED7D3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4" name="TextBox 3"/>
          <p:cNvSpPr txBox="1"/>
          <p:nvPr/>
        </p:nvSpPr>
        <p:spPr>
          <a:xfrm>
            <a:off x="859600" y="1017479"/>
            <a:ext cx="7424801" cy="3108543"/>
          </a:xfrm>
          <a:prstGeom prst="rect">
            <a:avLst/>
          </a:prstGeom>
          <a:noFill/>
        </p:spPr>
        <p:txBody>
          <a:bodyPr wrap="square" rtlCol="0">
            <a:spAutoFit/>
          </a:bodyPr>
          <a:lstStyle/>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Ευρωπαϊκό Πρωτάθλημα 2025</a:t>
            </a:r>
            <a:r>
              <a:rPr lang="el-GR" sz="1400" dirty="0">
                <a:solidFill>
                  <a:schemeClr val="tx2">
                    <a:lumMod val="50000"/>
                  </a:schemeClr>
                </a:solidFill>
                <a:latin typeface="Times New Roman" panose="02020603050405020304" pitchFamily="18" charset="0"/>
                <a:cs typeface="Times New Roman" panose="02020603050405020304" pitchFamily="18" charset="0"/>
              </a:rPr>
              <a:t>: Μοναδική ευκαιρία για διεθνή προβολή και ενίσχυση της θέσης της Ελλάδας στον παγκόσμιο αθλητικό χάρτη.</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Ολυμπιάδα Νέων 2026 στο Ντακάρ: </a:t>
            </a:r>
            <a:r>
              <a:rPr lang="el-GR" sz="1400" dirty="0">
                <a:solidFill>
                  <a:schemeClr val="tx2">
                    <a:lumMod val="50000"/>
                  </a:schemeClr>
                </a:solidFill>
                <a:latin typeface="Times New Roman" panose="02020603050405020304" pitchFamily="18" charset="0"/>
                <a:cs typeface="Times New Roman" panose="02020603050405020304" pitchFamily="18" charset="0"/>
              </a:rPr>
              <a:t>Σημαντική ευκαιρία διεθνούς αναγνώρισης του αθλήματος και διάκρισης για τους αθλητές μας.</a:t>
            </a:r>
            <a:r>
              <a:rPr lang="el-GR" sz="1400" b="1" dirty="0">
                <a:solidFill>
                  <a:schemeClr val="tx2">
                    <a:lumMod val="50000"/>
                  </a:schemeClr>
                </a:solidFill>
                <a:latin typeface="Times New Roman" panose="02020603050405020304" pitchFamily="18" charset="0"/>
                <a:cs typeface="Times New Roman" panose="02020603050405020304" pitchFamily="18" charset="0"/>
              </a:rPr>
              <a:t> </a:t>
            </a:r>
            <a:endParaRPr lang="en-US" sz="1400" b="1"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Ενίσχυση Συνεργασιών: </a:t>
            </a:r>
            <a:r>
              <a:rPr lang="el-GR" sz="1400" dirty="0">
                <a:solidFill>
                  <a:schemeClr val="tx2">
                    <a:lumMod val="50000"/>
                  </a:schemeClr>
                </a:solidFill>
                <a:latin typeface="Times New Roman" panose="02020603050405020304" pitchFamily="18" charset="0"/>
                <a:cs typeface="Times New Roman" panose="02020603050405020304" pitchFamily="18" charset="0"/>
              </a:rPr>
              <a:t>Συνεργασία με διεθνείς φορείς για την ανταλλαγή τεχνογνωσίας και τη βελτίωση των προγραμμάτων εκπαίδευσης και ανάπτυξης.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Αύξηση Συμμετοχών Νέων Αθλητών: </a:t>
            </a:r>
            <a:r>
              <a:rPr lang="el-GR" sz="1400" dirty="0">
                <a:solidFill>
                  <a:schemeClr val="tx2">
                    <a:lumMod val="50000"/>
                  </a:schemeClr>
                </a:solidFill>
                <a:latin typeface="Times New Roman" panose="02020603050405020304" pitchFamily="18" charset="0"/>
                <a:cs typeface="Times New Roman" panose="02020603050405020304" pitchFamily="18" charset="0"/>
              </a:rPr>
              <a:t>Στοχευμένες δράσεις σε σχολεία και τοπικές κοινωνίες για την προσέλκυση νεαρών αθλητών.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Χρηματοδοτήσεις και Χορηγίες: </a:t>
            </a:r>
            <a:r>
              <a:rPr lang="el-GR" sz="1400" dirty="0">
                <a:solidFill>
                  <a:schemeClr val="tx2">
                    <a:lumMod val="50000"/>
                  </a:schemeClr>
                </a:solidFill>
                <a:latin typeface="Times New Roman" panose="02020603050405020304" pitchFamily="18" charset="0"/>
                <a:cs typeface="Times New Roman" panose="02020603050405020304" pitchFamily="18" charset="0"/>
              </a:rPr>
              <a:t>Διεύρυνση των πηγών χρηματοδότησης μέσω κρατικών προγραμμάτων και ιδιωτικών χορηγιών.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Τεχνολογική Καινοτομία: </a:t>
            </a:r>
            <a:r>
              <a:rPr lang="el-GR" sz="1400" dirty="0">
                <a:solidFill>
                  <a:schemeClr val="tx2">
                    <a:lumMod val="50000"/>
                  </a:schemeClr>
                </a:solidFill>
                <a:latin typeface="Times New Roman" panose="02020603050405020304" pitchFamily="18" charset="0"/>
                <a:cs typeface="Times New Roman" panose="02020603050405020304" pitchFamily="18" charset="0"/>
              </a:rPr>
              <a:t>Αξιοποίηση της ψηφιακής πλατφόρμας δελτίων αθλητών για την απλοποίηση των διαδικασιών και την ενίσχυση της διαφάνειας.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Καμπάνιες Ενημέρωσης: </a:t>
            </a:r>
            <a:r>
              <a:rPr lang="el-GR" sz="1400" dirty="0">
                <a:solidFill>
                  <a:schemeClr val="tx2">
                    <a:lumMod val="50000"/>
                  </a:schemeClr>
                </a:solidFill>
                <a:latin typeface="Times New Roman" panose="02020603050405020304" pitchFamily="18" charset="0"/>
                <a:cs typeface="Times New Roman" panose="02020603050405020304" pitchFamily="18" charset="0"/>
              </a:rPr>
              <a:t>Προγράμματα ευαισθητοποίησης για την ανάδειξη του πολιτιστικού και αθλητικού χαρακτήρα του Γουσού Κουνγκ Φου στο ευρύ κοινό.</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5" name="Shape"/>
          <p:cNvSpPr/>
          <p:nvPr/>
        </p:nvSpPr>
        <p:spPr>
          <a:xfrm>
            <a:off x="614723" y="219264"/>
            <a:ext cx="627384" cy="619430"/>
          </a:xfrm>
          <a:custGeom>
            <a:avLst/>
            <a:gdLst/>
            <a:ahLst/>
            <a:cxnLst>
              <a:cxn ang="0">
                <a:pos x="wd2" y="hd2"/>
              </a:cxn>
              <a:cxn ang="5400000">
                <a:pos x="wd2" y="hd2"/>
              </a:cxn>
              <a:cxn ang="10800000">
                <a:pos x="wd2" y="hd2"/>
              </a:cxn>
              <a:cxn ang="16200000">
                <a:pos x="wd2" y="hd2"/>
              </a:cxn>
            </a:cxnLst>
            <a:rect l="0" t="0" r="r" b="b"/>
            <a:pathLst>
              <a:path w="21589" h="21303" extrusionOk="0">
                <a:moveTo>
                  <a:pt x="19326" y="3887"/>
                </a:moveTo>
                <a:cubicBezTo>
                  <a:pt x="18955" y="3542"/>
                  <a:pt x="18547" y="3253"/>
                  <a:pt x="18100" y="3016"/>
                </a:cubicBezTo>
                <a:cubicBezTo>
                  <a:pt x="18117" y="3025"/>
                  <a:pt x="18135" y="3033"/>
                  <a:pt x="18152" y="3042"/>
                </a:cubicBezTo>
                <a:lnTo>
                  <a:pt x="18152" y="3042"/>
                </a:lnTo>
                <a:cubicBezTo>
                  <a:pt x="18152" y="3042"/>
                  <a:pt x="18152" y="3042"/>
                  <a:pt x="18152" y="3042"/>
                </a:cubicBezTo>
                <a:lnTo>
                  <a:pt x="14051" y="812"/>
                </a:lnTo>
                <a:cubicBezTo>
                  <a:pt x="12657" y="55"/>
                  <a:pt x="10887" y="-173"/>
                  <a:pt x="8735" y="129"/>
                </a:cubicBezTo>
                <a:cubicBezTo>
                  <a:pt x="5993" y="514"/>
                  <a:pt x="3853" y="1643"/>
                  <a:pt x="2318" y="3518"/>
                </a:cubicBezTo>
                <a:cubicBezTo>
                  <a:pt x="777" y="5387"/>
                  <a:pt x="5" y="7810"/>
                  <a:pt x="0" y="10785"/>
                </a:cubicBezTo>
                <a:cubicBezTo>
                  <a:pt x="-4" y="12908"/>
                  <a:pt x="382" y="14626"/>
                  <a:pt x="1157" y="15931"/>
                </a:cubicBezTo>
                <a:cubicBezTo>
                  <a:pt x="1472" y="16468"/>
                  <a:pt x="1828" y="16934"/>
                  <a:pt x="2221" y="17330"/>
                </a:cubicBezTo>
                <a:cubicBezTo>
                  <a:pt x="2617" y="17726"/>
                  <a:pt x="3050" y="18053"/>
                  <a:pt x="3525" y="18311"/>
                </a:cubicBezTo>
                <a:lnTo>
                  <a:pt x="7626" y="20541"/>
                </a:lnTo>
                <a:cubicBezTo>
                  <a:pt x="7623" y="20539"/>
                  <a:pt x="7621" y="20538"/>
                  <a:pt x="7618" y="20537"/>
                </a:cubicBezTo>
                <a:cubicBezTo>
                  <a:pt x="7832" y="20653"/>
                  <a:pt x="8052" y="20755"/>
                  <a:pt x="8281" y="20844"/>
                </a:cubicBezTo>
                <a:cubicBezTo>
                  <a:pt x="9528" y="21322"/>
                  <a:pt x="11104" y="21427"/>
                  <a:pt x="13006" y="21159"/>
                </a:cubicBezTo>
                <a:cubicBezTo>
                  <a:pt x="14879" y="20896"/>
                  <a:pt x="16441" y="20299"/>
                  <a:pt x="17701" y="19365"/>
                </a:cubicBezTo>
                <a:cubicBezTo>
                  <a:pt x="18956" y="18427"/>
                  <a:pt x="19919" y="17235"/>
                  <a:pt x="20584" y="15780"/>
                </a:cubicBezTo>
                <a:cubicBezTo>
                  <a:pt x="21250" y="14323"/>
                  <a:pt x="21584" y="12537"/>
                  <a:pt x="21588" y="10406"/>
                </a:cubicBezTo>
                <a:cubicBezTo>
                  <a:pt x="21596" y="7473"/>
                  <a:pt x="20840" y="5301"/>
                  <a:pt x="19326" y="3887"/>
                </a:cubicBezTo>
                <a:close/>
                <a:moveTo>
                  <a:pt x="11348" y="13199"/>
                </a:moveTo>
                <a:cubicBezTo>
                  <a:pt x="10886" y="13855"/>
                  <a:pt x="10280" y="14307"/>
                  <a:pt x="9532" y="14558"/>
                </a:cubicBezTo>
                <a:cubicBezTo>
                  <a:pt x="9388" y="13934"/>
                  <a:pt x="9315" y="13182"/>
                  <a:pt x="9317" y="12301"/>
                </a:cubicBezTo>
                <a:cubicBezTo>
                  <a:pt x="9321" y="10451"/>
                  <a:pt x="9640" y="9075"/>
                  <a:pt x="10280" y="8182"/>
                </a:cubicBezTo>
                <a:cubicBezTo>
                  <a:pt x="10763" y="7509"/>
                  <a:pt x="11360" y="7050"/>
                  <a:pt x="12075" y="6801"/>
                </a:cubicBezTo>
                <a:cubicBezTo>
                  <a:pt x="12208" y="7374"/>
                  <a:pt x="12274" y="8051"/>
                  <a:pt x="12272" y="8837"/>
                </a:cubicBezTo>
                <a:cubicBezTo>
                  <a:pt x="12270" y="10873"/>
                  <a:pt x="11960" y="12326"/>
                  <a:pt x="11348" y="13199"/>
                </a:cubicBezTo>
                <a:close/>
              </a:path>
            </a:pathLst>
          </a:custGeom>
          <a:solidFill>
            <a:schemeClr val="accent3">
              <a:lumMod val="75000"/>
            </a:schemeClr>
          </a:solidFill>
          <a:ln w="12700">
            <a:miter lim="400000"/>
          </a:ln>
        </p:spPr>
        <p:txBody>
          <a:bodyPr lIns="20416" tIns="20416" rIns="20416" bIns="20416"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defRPr>
            </a:pPr>
            <a:endParaRPr sz="1605" dirty="0"/>
          </a:p>
        </p:txBody>
      </p:sp>
      <p:sp>
        <p:nvSpPr>
          <p:cNvPr id="20" name="Shape"/>
          <p:cNvSpPr/>
          <p:nvPr/>
        </p:nvSpPr>
        <p:spPr>
          <a:xfrm>
            <a:off x="733857" y="284103"/>
            <a:ext cx="508250" cy="554591"/>
          </a:xfrm>
          <a:custGeom>
            <a:avLst/>
            <a:gdLst/>
            <a:ahLst/>
            <a:cxnLst>
              <a:cxn ang="0">
                <a:pos x="wd2" y="hd2"/>
              </a:cxn>
              <a:cxn ang="5400000">
                <a:pos x="wd2" y="hd2"/>
              </a:cxn>
              <a:cxn ang="10800000">
                <a:pos x="wd2" y="hd2"/>
              </a:cxn>
              <a:cxn ang="16200000">
                <a:pos x="wd2" y="hd2"/>
              </a:cxn>
            </a:cxnLst>
            <a:rect l="0" t="0" r="r" b="b"/>
            <a:pathLst>
              <a:path w="21589" h="21169" extrusionOk="0">
                <a:moveTo>
                  <a:pt x="18794" y="1839"/>
                </a:moveTo>
                <a:cubicBezTo>
                  <a:pt x="20664" y="3408"/>
                  <a:pt x="21595" y="5820"/>
                  <a:pt x="21589" y="9075"/>
                </a:cubicBezTo>
                <a:cubicBezTo>
                  <a:pt x="21584" y="11438"/>
                  <a:pt x="21171" y="13422"/>
                  <a:pt x="20349" y="15038"/>
                </a:cubicBezTo>
                <a:cubicBezTo>
                  <a:pt x="19528" y="16654"/>
                  <a:pt x="18340" y="17977"/>
                  <a:pt x="16790" y="19017"/>
                </a:cubicBezTo>
                <a:cubicBezTo>
                  <a:pt x="15235" y="20054"/>
                  <a:pt x="13308" y="20716"/>
                  <a:pt x="10994" y="21009"/>
                </a:cubicBezTo>
                <a:cubicBezTo>
                  <a:pt x="8646" y="21306"/>
                  <a:pt x="6703" y="21189"/>
                  <a:pt x="5162" y="20659"/>
                </a:cubicBezTo>
                <a:cubicBezTo>
                  <a:pt x="3622" y="20124"/>
                  <a:pt x="2378" y="19136"/>
                  <a:pt x="1428" y="17681"/>
                </a:cubicBezTo>
                <a:cubicBezTo>
                  <a:pt x="472" y="16232"/>
                  <a:pt x="-5" y="14326"/>
                  <a:pt x="0" y="11969"/>
                </a:cubicBezTo>
                <a:cubicBezTo>
                  <a:pt x="6" y="8668"/>
                  <a:pt x="961" y="5978"/>
                  <a:pt x="2861" y="3903"/>
                </a:cubicBezTo>
                <a:cubicBezTo>
                  <a:pt x="4757" y="1825"/>
                  <a:pt x="7397" y="571"/>
                  <a:pt x="10783" y="143"/>
                </a:cubicBezTo>
                <a:cubicBezTo>
                  <a:pt x="14251" y="-294"/>
                  <a:pt x="16919" y="271"/>
                  <a:pt x="18794" y="1839"/>
                </a:cubicBezTo>
                <a:close/>
                <a:moveTo>
                  <a:pt x="14008" y="14650"/>
                </a:moveTo>
                <a:cubicBezTo>
                  <a:pt x="14763" y="13681"/>
                  <a:pt x="15146" y="12069"/>
                  <a:pt x="15151" y="9809"/>
                </a:cubicBezTo>
                <a:cubicBezTo>
                  <a:pt x="15154" y="7905"/>
                  <a:pt x="14766" y="6563"/>
                  <a:pt x="13973" y="5784"/>
                </a:cubicBezTo>
                <a:cubicBezTo>
                  <a:pt x="13187" y="5010"/>
                  <a:pt x="12115" y="4707"/>
                  <a:pt x="10756" y="4879"/>
                </a:cubicBezTo>
                <a:cubicBezTo>
                  <a:pt x="9458" y="5043"/>
                  <a:pt x="8419" y="5617"/>
                  <a:pt x="7629" y="6608"/>
                </a:cubicBezTo>
                <a:cubicBezTo>
                  <a:pt x="6840" y="7598"/>
                  <a:pt x="6444" y="9126"/>
                  <a:pt x="6441" y="11179"/>
                </a:cubicBezTo>
                <a:cubicBezTo>
                  <a:pt x="6436" y="13221"/>
                  <a:pt x="6825" y="14637"/>
                  <a:pt x="7605" y="15429"/>
                </a:cubicBezTo>
                <a:cubicBezTo>
                  <a:pt x="8386" y="16222"/>
                  <a:pt x="9447" y="16530"/>
                  <a:pt x="10793" y="16360"/>
                </a:cubicBezTo>
                <a:cubicBezTo>
                  <a:pt x="12173" y="16186"/>
                  <a:pt x="13247" y="15619"/>
                  <a:pt x="14008" y="14650"/>
                </a:cubicBezTo>
              </a:path>
            </a:pathLst>
          </a:custGeom>
          <a:solidFill>
            <a:schemeClr val="accent3"/>
          </a:solidFill>
          <a:ln w="12700">
            <a:miter lim="400000"/>
          </a:ln>
        </p:spPr>
        <p:txBody>
          <a:bodyPr lIns="20416" tIns="20416" rIns="20416" bIns="20416"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defRPr>
            </a:pPr>
            <a:endParaRPr sz="1605" dirty="0"/>
          </a:p>
        </p:txBody>
      </p:sp>
      <p:pic>
        <p:nvPicPr>
          <p:cNvPr id="6" name="Εικόνα 5"/>
          <p:cNvPicPr>
            <a:picLocks noChangeAspect="1"/>
          </p:cNvPicPr>
          <p:nvPr/>
        </p:nvPicPr>
        <p:blipFill>
          <a:blip r:embed="rId2"/>
          <a:stretch>
            <a:fillRect/>
          </a:stretch>
        </p:blipFill>
        <p:spPr>
          <a:xfrm>
            <a:off x="8215755" y="37429"/>
            <a:ext cx="790579" cy="790579"/>
          </a:xfrm>
          <a:prstGeom prst="rect">
            <a:avLst/>
          </a:prstGeom>
        </p:spPr>
      </p:pic>
      <p:sp>
        <p:nvSpPr>
          <p:cNvPr id="7" name="TextBox 6"/>
          <p:cNvSpPr txBox="1"/>
          <p:nvPr/>
        </p:nvSpPr>
        <p:spPr>
          <a:xfrm>
            <a:off x="1166434" y="441868"/>
            <a:ext cx="1763485"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solidFill>
                  <a:srgbClr val="A5A5A5"/>
                </a:solidFill>
              </a:rPr>
              <a:t>pportunities</a:t>
            </a:r>
            <a:endParaRPr lang="el-GR" sz="2400" b="1" dirty="0">
              <a:solidFill>
                <a:srgbClr val="A5A5A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7" name="TextBox 6"/>
          <p:cNvSpPr txBox="1"/>
          <p:nvPr/>
        </p:nvSpPr>
        <p:spPr>
          <a:xfrm>
            <a:off x="1142456" y="1448366"/>
            <a:ext cx="6859089" cy="2246769"/>
          </a:xfrm>
          <a:prstGeom prst="rect">
            <a:avLst/>
          </a:prstGeom>
          <a:noFill/>
        </p:spPr>
        <p:txBody>
          <a:bodyPr wrap="square" rtlCol="0">
            <a:spAutoFit/>
          </a:bodyPr>
          <a:lstStyle/>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Οικονομικές Προκλήσεις:</a:t>
            </a:r>
            <a:r>
              <a:rPr lang="el-GR" sz="1400" dirty="0">
                <a:solidFill>
                  <a:schemeClr val="tx2">
                    <a:lumMod val="50000"/>
                  </a:schemeClr>
                </a:solidFill>
                <a:latin typeface="Times New Roman" panose="02020603050405020304" pitchFamily="18" charset="0"/>
                <a:cs typeface="Times New Roman" panose="02020603050405020304" pitchFamily="18" charset="0"/>
              </a:rPr>
              <a:t> Η αβεβαιότητα στις πηγές χρηματοδότησης και η εξάρτηση από εξωτερικές χορηγίες μπορεί να επηρεάσει την υλοποίηση των προγραμμάτων.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Ανταγωνισμός από άλλα Αθλήματα:</a:t>
            </a:r>
            <a:r>
              <a:rPr lang="el-GR" sz="1400" dirty="0">
                <a:solidFill>
                  <a:schemeClr val="tx2">
                    <a:lumMod val="50000"/>
                  </a:schemeClr>
                </a:solidFill>
                <a:latin typeface="Times New Roman" panose="02020603050405020304" pitchFamily="18" charset="0"/>
                <a:cs typeface="Times New Roman" panose="02020603050405020304" pitchFamily="18" charset="0"/>
              </a:rPr>
              <a:t> Η αυξημένη δημοτικότητα άλλων αθλημάτων ενδέχεται να περιορίσει την προσέλκυση νέων αθλητών και θεατών.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Έλλειψη Υποδομών:</a:t>
            </a:r>
            <a:r>
              <a:rPr lang="el-GR" sz="1400" dirty="0">
                <a:solidFill>
                  <a:schemeClr val="tx2">
                    <a:lumMod val="50000"/>
                  </a:schemeClr>
                </a:solidFill>
                <a:latin typeface="Times New Roman" panose="02020603050405020304" pitchFamily="18" charset="0"/>
                <a:cs typeface="Times New Roman" panose="02020603050405020304" pitchFamily="18" charset="0"/>
              </a:rPr>
              <a:t> Η ανεπάρκεια εξειδικευμένων χώρων προπόνησης και αγώνων μπορεί να περιορίσει την ανάπτυξη του αθλήματος.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Γεωπολιτική Αστάθεια:</a:t>
            </a:r>
            <a:r>
              <a:rPr lang="el-GR" sz="1400" dirty="0">
                <a:solidFill>
                  <a:schemeClr val="tx2">
                    <a:lumMod val="50000"/>
                  </a:schemeClr>
                </a:solidFill>
                <a:latin typeface="Times New Roman" panose="02020603050405020304" pitchFamily="18" charset="0"/>
                <a:cs typeface="Times New Roman" panose="02020603050405020304" pitchFamily="18" charset="0"/>
              </a:rPr>
              <a:t> Διεθνείς κρίσεις μπορεί να επηρεάσουν τη συμμετοχή σε διεθνείς διοργανώσεις και τη συνεργασία με ξένους φορείς.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l-GR" sz="1400" b="1" dirty="0">
                <a:solidFill>
                  <a:schemeClr val="tx2">
                    <a:lumMod val="50000"/>
                  </a:schemeClr>
                </a:solidFill>
                <a:latin typeface="Times New Roman" panose="02020603050405020304" pitchFamily="18" charset="0"/>
                <a:cs typeface="Times New Roman" panose="02020603050405020304" pitchFamily="18" charset="0"/>
              </a:rPr>
              <a:t>Κοινωνικές Αντιλήψεις:</a:t>
            </a:r>
            <a:r>
              <a:rPr lang="el-GR" sz="1400" dirty="0">
                <a:solidFill>
                  <a:schemeClr val="tx2">
                    <a:lumMod val="50000"/>
                  </a:schemeClr>
                </a:solidFill>
                <a:latin typeface="Times New Roman" panose="02020603050405020304" pitchFamily="18" charset="0"/>
                <a:cs typeface="Times New Roman" panose="02020603050405020304" pitchFamily="18" charset="0"/>
              </a:rPr>
              <a:t> Περιορισμένη κατανόηση του Γουσού Κουνγκ Φου από το ευρύ κοινό, που απαιτεί περαιτέρω προώθηση και ευαισθητοπο</a:t>
            </a:r>
            <a:r>
              <a:rPr lang="el-GR" sz="1400" dirty="0">
                <a:solidFill>
                  <a:srgbClr val="203864"/>
                </a:solidFill>
                <a:latin typeface="Times New Roman" panose="02020603050405020304" pitchFamily="18" charset="0"/>
                <a:cs typeface="Times New Roman" panose="02020603050405020304" pitchFamily="18" charset="0"/>
              </a:rPr>
              <a:t>ίηση.</a:t>
            </a:r>
            <a:endParaRPr lang="el-GR" sz="1400" dirty="0">
              <a:solidFill>
                <a:srgbClr val="203864"/>
              </a:solidFill>
              <a:latin typeface="Times New Roman" panose="02020603050405020304" pitchFamily="18" charset="0"/>
              <a:cs typeface="Times New Roman" panose="02020603050405020304" pitchFamily="18" charset="0"/>
            </a:endParaRPr>
          </a:p>
        </p:txBody>
      </p:sp>
      <p:pic>
        <p:nvPicPr>
          <p:cNvPr id="2" name="Εικόνα 1"/>
          <p:cNvPicPr>
            <a:picLocks noChangeAspect="1"/>
          </p:cNvPicPr>
          <p:nvPr/>
        </p:nvPicPr>
        <p:blipFill>
          <a:blip r:embed="rId2"/>
          <a:stretch>
            <a:fillRect/>
          </a:stretch>
        </p:blipFill>
        <p:spPr>
          <a:xfrm>
            <a:off x="526673" y="269353"/>
            <a:ext cx="583654" cy="622856"/>
          </a:xfrm>
          <a:prstGeom prst="rect">
            <a:avLst/>
          </a:prstGeom>
        </p:spPr>
      </p:pic>
      <p:sp>
        <p:nvSpPr>
          <p:cNvPr id="24" name="Shape"/>
          <p:cNvSpPr/>
          <p:nvPr/>
        </p:nvSpPr>
        <p:spPr>
          <a:xfrm>
            <a:off x="649695" y="335673"/>
            <a:ext cx="460632" cy="556536"/>
          </a:xfrm>
          <a:custGeom>
            <a:avLst/>
            <a:gdLst/>
            <a:ahLst/>
            <a:cxnLst>
              <a:cxn ang="0">
                <a:pos x="wd2" y="hd2"/>
              </a:cxn>
              <a:cxn ang="5400000">
                <a:pos x="wd2" y="hd2"/>
              </a:cxn>
              <a:cxn ang="10800000">
                <a:pos x="wd2" y="hd2"/>
              </a:cxn>
              <a:cxn ang="16200000">
                <a:pos x="wd2" y="hd2"/>
              </a:cxn>
            </a:cxnLst>
            <a:rect l="0" t="0" r="r" b="b"/>
            <a:pathLst>
              <a:path w="21593" h="21282" extrusionOk="0">
                <a:moveTo>
                  <a:pt x="18759" y="21"/>
                </a:moveTo>
                <a:cubicBezTo>
                  <a:pt x="20330" y="-159"/>
                  <a:pt x="21596" y="814"/>
                  <a:pt x="21592" y="2195"/>
                </a:cubicBezTo>
                <a:cubicBezTo>
                  <a:pt x="21589" y="3573"/>
                  <a:pt x="20318" y="4842"/>
                  <a:pt x="18747" y="5022"/>
                </a:cubicBezTo>
                <a:lnTo>
                  <a:pt x="17183" y="5201"/>
                </a:lnTo>
                <a:cubicBezTo>
                  <a:pt x="15612" y="5381"/>
                  <a:pt x="14340" y="6644"/>
                  <a:pt x="14337" y="8021"/>
                </a:cubicBezTo>
                <a:lnTo>
                  <a:pt x="14314" y="18271"/>
                </a:lnTo>
                <a:cubicBezTo>
                  <a:pt x="14311" y="19649"/>
                  <a:pt x="13039" y="20917"/>
                  <a:pt x="11468" y="21098"/>
                </a:cubicBezTo>
                <a:lnTo>
                  <a:pt x="10041" y="21261"/>
                </a:lnTo>
                <a:cubicBezTo>
                  <a:pt x="8470" y="21441"/>
                  <a:pt x="7204" y="20463"/>
                  <a:pt x="7208" y="19087"/>
                </a:cubicBezTo>
                <a:lnTo>
                  <a:pt x="7230" y="8837"/>
                </a:lnTo>
                <a:cubicBezTo>
                  <a:pt x="7234" y="7459"/>
                  <a:pt x="5966" y="6488"/>
                  <a:pt x="4397" y="6668"/>
                </a:cubicBezTo>
                <a:lnTo>
                  <a:pt x="2833" y="6847"/>
                </a:lnTo>
                <a:cubicBezTo>
                  <a:pt x="1262" y="7027"/>
                  <a:pt x="-4" y="6049"/>
                  <a:pt x="0" y="4673"/>
                </a:cubicBezTo>
                <a:cubicBezTo>
                  <a:pt x="3" y="3290"/>
                  <a:pt x="1274" y="2027"/>
                  <a:pt x="2845" y="1846"/>
                </a:cubicBezTo>
                <a:lnTo>
                  <a:pt x="18759" y="21"/>
                </a:lnTo>
                <a:close/>
              </a:path>
            </a:pathLst>
          </a:custGeom>
          <a:solidFill>
            <a:srgbClr val="FF6161"/>
          </a:solidFill>
          <a:ln w="12700">
            <a:miter lim="400000"/>
          </a:ln>
        </p:spPr>
        <p:txBody>
          <a:bodyPr lIns="20416" tIns="20416" rIns="20416" bIns="20416"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defRPr>
            </a:pPr>
            <a:endParaRPr sz="1605" dirty="0"/>
          </a:p>
        </p:txBody>
      </p:sp>
      <p:pic>
        <p:nvPicPr>
          <p:cNvPr id="3" name="Εικόνα 2"/>
          <p:cNvPicPr>
            <a:picLocks noChangeAspect="1"/>
          </p:cNvPicPr>
          <p:nvPr/>
        </p:nvPicPr>
        <p:blipFill>
          <a:blip r:embed="rId3"/>
          <a:stretch>
            <a:fillRect/>
          </a:stretch>
        </p:blipFill>
        <p:spPr>
          <a:xfrm>
            <a:off x="8215755" y="37429"/>
            <a:ext cx="790579" cy="790579"/>
          </a:xfrm>
          <a:prstGeom prst="rect">
            <a:avLst/>
          </a:prstGeom>
        </p:spPr>
      </p:pic>
      <p:sp>
        <p:nvSpPr>
          <p:cNvPr id="4" name="TextBox 3"/>
          <p:cNvSpPr txBox="1"/>
          <p:nvPr/>
        </p:nvSpPr>
        <p:spPr>
          <a:xfrm>
            <a:off x="938069" y="496864"/>
            <a:ext cx="1763485"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solidFill>
                  <a:srgbClr val="FF6161"/>
                </a:solidFill>
              </a:rPr>
              <a:t>hreats</a:t>
            </a:r>
            <a:endParaRPr lang="el-GR" sz="2400" b="1" dirty="0">
              <a:solidFill>
                <a:srgbClr val="FF616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6" name="TextBox 5"/>
          <p:cNvSpPr txBox="1"/>
          <p:nvPr/>
        </p:nvSpPr>
        <p:spPr>
          <a:xfrm>
            <a:off x="3940013" y="86846"/>
            <a:ext cx="1263974"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Στόχοι</a:t>
            </a:r>
            <a:endParaRPr lang="el-GR" sz="2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5760040" y="1981843"/>
            <a:ext cx="1423652" cy="255776"/>
          </a:xfrm>
          <a:prstGeom prst="rect">
            <a:avLst/>
          </a:prstGeom>
          <a:noFill/>
        </p:spPr>
        <p:txBody>
          <a:bodyPr wrap="square" rtlCol="0">
            <a:spAutoFit/>
          </a:bodyPr>
          <a:lstStyle/>
          <a:p>
            <a:pPr marL="160655" indent="-160655">
              <a:buFont typeface="Arial" panose="020B0604020202020204" pitchFamily="34" charset="0"/>
              <a:buChar char="•"/>
            </a:pPr>
            <a:endParaRPr lang="el-GR" sz="1060" dirty="0">
              <a:solidFill>
                <a:srgbClr val="003399"/>
              </a:solidFill>
            </a:endParaRPr>
          </a:p>
        </p:txBody>
      </p:sp>
      <p:sp>
        <p:nvSpPr>
          <p:cNvPr id="9" name="TextBox 8"/>
          <p:cNvSpPr txBox="1"/>
          <p:nvPr/>
        </p:nvSpPr>
        <p:spPr>
          <a:xfrm>
            <a:off x="137665" y="548511"/>
            <a:ext cx="8418505" cy="4401205"/>
          </a:xfrm>
          <a:prstGeom prst="rect">
            <a:avLst/>
          </a:prstGeom>
          <a:noFill/>
        </p:spPr>
        <p:txBody>
          <a:bodyPr wrap="square" rtlCol="0">
            <a:spAutoFit/>
          </a:bodyPr>
          <a:lstStyle/>
          <a:p>
            <a:r>
              <a:rPr lang="el-GR" sz="1400" b="1" dirty="0">
                <a:solidFill>
                  <a:schemeClr val="tx2">
                    <a:lumMod val="50000"/>
                  </a:schemeClr>
                </a:solidFill>
                <a:latin typeface="Times New Roman" panose="02020603050405020304" pitchFamily="18" charset="0"/>
                <a:cs typeface="Times New Roman" panose="02020603050405020304" pitchFamily="18" charset="0"/>
              </a:rPr>
              <a:t>Διεθνής Ενίσχυση:</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Εξασφάλιση συμμετοχής σε όλες τις σημαντικές διεθνείς διοργανώσεις, με ιδιαίτερη έμφαση στην Ολυμπιάδα Νέων 2026 στο Ντακάρ.</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Διπλασιασμός του αριθμού των Ελλήνων αθλητών που θα διακριθούν σε διεθνείς αγώνες έως το 2026.</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b="1" dirty="0">
                <a:solidFill>
                  <a:schemeClr val="tx2">
                    <a:lumMod val="50000"/>
                  </a:schemeClr>
                </a:solidFill>
                <a:latin typeface="Times New Roman" panose="02020603050405020304" pitchFamily="18" charset="0"/>
                <a:cs typeface="Times New Roman" panose="02020603050405020304" pitchFamily="18" charset="0"/>
              </a:rPr>
              <a:t>Ανάπτυξη Υποδομών</a:t>
            </a:r>
            <a:r>
              <a:rPr lang="en-US" sz="1400" b="1" dirty="0">
                <a:solidFill>
                  <a:schemeClr val="tx2">
                    <a:lumMod val="50000"/>
                  </a:schemeClr>
                </a:solidFill>
                <a:latin typeface="Times New Roman" panose="02020603050405020304" pitchFamily="18" charset="0"/>
                <a:cs typeface="Times New Roman" panose="02020603050405020304" pitchFamily="18" charset="0"/>
              </a:rPr>
              <a:t> (</a:t>
            </a:r>
            <a:r>
              <a:rPr lang="el-GR" sz="1400" b="1" dirty="0">
                <a:solidFill>
                  <a:schemeClr val="tx2">
                    <a:lumMod val="50000"/>
                  </a:schemeClr>
                </a:solidFill>
                <a:latin typeface="Times New Roman" panose="02020603050405020304" pitchFamily="18" charset="0"/>
                <a:cs typeface="Times New Roman" panose="02020603050405020304" pitchFamily="18" charset="0"/>
              </a:rPr>
              <a:t>μακροπρόθεσμα):</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Δημιουργία νέων εγκαταστάσεων προπόνησης σε συνεργασία με τοπικούς φορείς.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Εξοπλισμός υφιστάμενων χώρων με σύγχρονα μέσα για τη βελτίωση της εμπειρίας των αθλητών.</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b="1" dirty="0">
                <a:solidFill>
                  <a:schemeClr val="tx2">
                    <a:lumMod val="50000"/>
                  </a:schemeClr>
                </a:solidFill>
                <a:latin typeface="Times New Roman" panose="02020603050405020304" pitchFamily="18" charset="0"/>
                <a:cs typeface="Times New Roman" panose="02020603050405020304" pitchFamily="18" charset="0"/>
              </a:rPr>
              <a:t>Εκπαίδευση και Πιστοποιήσεις:</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Οργάνωση ετήσιων σχολών προπονητών με πιστοποιημένες διαδικασίες.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Συνεργασία με διεθνή πανεπιστήμια και φορείς για εξειδικευμένα προγράμματα.</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b="1" dirty="0">
                <a:solidFill>
                  <a:schemeClr val="tx2">
                    <a:lumMod val="50000"/>
                  </a:schemeClr>
                </a:solidFill>
                <a:latin typeface="Times New Roman" panose="02020603050405020304" pitchFamily="18" charset="0"/>
                <a:cs typeface="Times New Roman" panose="02020603050405020304" pitchFamily="18" charset="0"/>
              </a:rPr>
              <a:t>Αύξηση Ενδιαφέροντος:</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Προσέλκυση 20% περισσότερων νέων αθλητών μέσω σχολικών προγραμμάτων και δημοσίων δράσεων.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Ανάδειξη της μοριοδότηση του Γουσού Κουνγκ Φου για την τριτοβάθμια εκπαίδευση σε πανελλαδική κλίμακα.</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b="1" dirty="0">
                <a:solidFill>
                  <a:schemeClr val="tx2">
                    <a:lumMod val="50000"/>
                  </a:schemeClr>
                </a:solidFill>
                <a:latin typeface="Times New Roman" panose="02020603050405020304" pitchFamily="18" charset="0"/>
                <a:cs typeface="Times New Roman" panose="02020603050405020304" pitchFamily="18" charset="0"/>
              </a:rPr>
              <a:t>Καινοτομία και Τεχνολογία:</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Πλήρης ενσωμάτωση της ψηφιακής πλατφόρμας δελτίων και εφαρμογών έως το 2026.</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203835" indent="-20383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Ανάπτυξη εκπαιδευτικών ψηφιακών εργαλείων για αθλητές και προπονητές.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14" name="Εικόνα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6880" y="1417607"/>
            <a:ext cx="1638574" cy="1225897"/>
          </a:xfrm>
          <a:prstGeom prst="rect">
            <a:avLst/>
          </a:prstGeom>
          <a:ln>
            <a:noFill/>
          </a:ln>
          <a:effectLst>
            <a:softEdge rad="112500"/>
          </a:effectLst>
        </p:spPr>
      </p:pic>
      <p:pic>
        <p:nvPicPr>
          <p:cNvPr id="13" name="Εικόνα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6880" y="2643504"/>
            <a:ext cx="1540856" cy="1041153"/>
          </a:xfrm>
          <a:prstGeom prst="rect">
            <a:avLst/>
          </a:prstGeom>
          <a:ln>
            <a:noFill/>
          </a:ln>
          <a:effectLst>
            <a:softEdge rad="112500"/>
          </a:effectLst>
        </p:spPr>
      </p:pic>
      <p:sp>
        <p:nvSpPr>
          <p:cNvPr id="4" name="Ορθογώνιο 3"/>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5.</a:t>
            </a:r>
            <a:endParaRPr lang="el-GR" sz="1060" dirty="0"/>
          </a:p>
        </p:txBody>
      </p:sp>
      <p:pic>
        <p:nvPicPr>
          <p:cNvPr id="5" name="Εικόνα 4"/>
          <p:cNvPicPr>
            <a:picLocks noChangeAspect="1"/>
          </p:cNvPicPr>
          <p:nvPr/>
        </p:nvPicPr>
        <p:blipFill>
          <a:blip r:embed="rId4"/>
          <a:stretch>
            <a:fillRect/>
          </a:stretch>
        </p:blipFill>
        <p:spPr>
          <a:xfrm>
            <a:off x="8215755" y="37429"/>
            <a:ext cx="790579" cy="7905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500"/>
                                        <p:tgtEl>
                                          <p:spTgt spid="9">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animEffect transition="in" filter="fade">
                                      <p:cBhvr>
                                        <p:cTn id="18" dur="500"/>
                                        <p:tgtEl>
                                          <p:spTgt spid="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 calcmode="lin" valueType="num">
                                      <p:cBhvr additive="base">
                                        <p:cTn id="2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animEffect transition="in" filter="fade">
                                      <p:cBhvr>
                                        <p:cTn id="29" dur="500"/>
                                        <p:tgtEl>
                                          <p:spTgt spid="9">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xEl>
                                              <p:pRg st="6" end="6"/>
                                            </p:txEl>
                                          </p:spTgt>
                                        </p:tgtEl>
                                        <p:attrNameLst>
                                          <p:attrName>style.visibility</p:attrName>
                                        </p:attrNameLst>
                                      </p:cBhvr>
                                      <p:to>
                                        <p:strVal val="visible"/>
                                      </p:to>
                                    </p:set>
                                    <p:animEffect transition="in" filter="fade">
                                      <p:cBhvr>
                                        <p:cTn id="34" dur="500"/>
                                        <p:tgtEl>
                                          <p:spTgt spid="9">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anim calcmode="lin" valueType="num">
                                      <p:cBhvr additive="base">
                                        <p:cTn id="39"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
                                            <p:txEl>
                                              <p:pRg st="9" end="9"/>
                                            </p:txEl>
                                          </p:spTgt>
                                        </p:tgtEl>
                                        <p:attrNameLst>
                                          <p:attrName>style.visibility</p:attrName>
                                        </p:attrNameLst>
                                      </p:cBhvr>
                                      <p:to>
                                        <p:strVal val="visible"/>
                                      </p:to>
                                    </p:set>
                                    <p:animEffect transition="in" filter="fade">
                                      <p:cBhvr>
                                        <p:cTn id="45" dur="500"/>
                                        <p:tgtEl>
                                          <p:spTgt spid="9">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9">
                                            <p:txEl>
                                              <p:pRg st="10" end="10"/>
                                            </p:txEl>
                                          </p:spTgt>
                                        </p:tgtEl>
                                        <p:attrNameLst>
                                          <p:attrName>style.visibility</p:attrName>
                                        </p:attrNameLst>
                                      </p:cBhvr>
                                      <p:to>
                                        <p:strVal val="visible"/>
                                      </p:to>
                                    </p:set>
                                    <p:animEffect transition="in" filter="fade">
                                      <p:cBhvr>
                                        <p:cTn id="50" dur="500"/>
                                        <p:tgtEl>
                                          <p:spTgt spid="9">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xEl>
                                              <p:pRg st="12" end="12"/>
                                            </p:txEl>
                                          </p:spTgt>
                                        </p:tgtEl>
                                        <p:attrNameLst>
                                          <p:attrName>style.visibility</p:attrName>
                                        </p:attrNameLst>
                                      </p:cBhvr>
                                      <p:to>
                                        <p:strVal val="visible"/>
                                      </p:to>
                                    </p:set>
                                    <p:anim calcmode="lin" valueType="num">
                                      <p:cBhvr additive="base">
                                        <p:cTn id="55" dur="500" fill="hold"/>
                                        <p:tgtEl>
                                          <p:spTgt spid="9">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9">
                                            <p:txEl>
                                              <p:pRg st="13" end="13"/>
                                            </p:txEl>
                                          </p:spTgt>
                                        </p:tgtEl>
                                        <p:attrNameLst>
                                          <p:attrName>style.visibility</p:attrName>
                                        </p:attrNameLst>
                                      </p:cBhvr>
                                      <p:to>
                                        <p:strVal val="visible"/>
                                      </p:to>
                                    </p:set>
                                    <p:animEffect transition="in" filter="fade">
                                      <p:cBhvr>
                                        <p:cTn id="61" dur="500"/>
                                        <p:tgtEl>
                                          <p:spTgt spid="9">
                                            <p:txEl>
                                              <p:pRg st="13" end="1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9">
                                            <p:txEl>
                                              <p:pRg st="14" end="14"/>
                                            </p:txEl>
                                          </p:spTgt>
                                        </p:tgtEl>
                                        <p:attrNameLst>
                                          <p:attrName>style.visibility</p:attrName>
                                        </p:attrNameLst>
                                      </p:cBhvr>
                                      <p:to>
                                        <p:strVal val="visible"/>
                                      </p:to>
                                    </p:set>
                                    <p:animEffect transition="in" filter="fade">
                                      <p:cBhvr>
                                        <p:cTn id="66" dur="500"/>
                                        <p:tgtEl>
                                          <p:spTgt spid="9">
                                            <p:txEl>
                                              <p:pRg st="14" end="14"/>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9">
                                            <p:txEl>
                                              <p:pRg st="16" end="16"/>
                                            </p:txEl>
                                          </p:spTgt>
                                        </p:tgtEl>
                                        <p:attrNameLst>
                                          <p:attrName>style.visibility</p:attrName>
                                        </p:attrNameLst>
                                      </p:cBhvr>
                                      <p:to>
                                        <p:strVal val="visible"/>
                                      </p:to>
                                    </p:set>
                                    <p:anim calcmode="lin" valueType="num">
                                      <p:cBhvr additive="base">
                                        <p:cTn id="71" dur="500" fill="hold"/>
                                        <p:tgtEl>
                                          <p:spTgt spid="9">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9">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9">
                                            <p:txEl>
                                              <p:pRg st="17" end="17"/>
                                            </p:txEl>
                                          </p:spTgt>
                                        </p:tgtEl>
                                        <p:attrNameLst>
                                          <p:attrName>style.visibility</p:attrName>
                                        </p:attrNameLst>
                                      </p:cBhvr>
                                      <p:to>
                                        <p:strVal val="visible"/>
                                      </p:to>
                                    </p:set>
                                    <p:animEffect transition="in" filter="fade">
                                      <p:cBhvr>
                                        <p:cTn id="77" dur="500"/>
                                        <p:tgtEl>
                                          <p:spTgt spid="9">
                                            <p:txEl>
                                              <p:pRg st="17" end="1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9">
                                            <p:txEl>
                                              <p:pRg st="18" end="18"/>
                                            </p:txEl>
                                          </p:spTgt>
                                        </p:tgtEl>
                                        <p:attrNameLst>
                                          <p:attrName>style.visibility</p:attrName>
                                        </p:attrNameLst>
                                      </p:cBhvr>
                                      <p:to>
                                        <p:strVal val="visible"/>
                                      </p:to>
                                    </p:set>
                                    <p:animEffect transition="in" filter="fade">
                                      <p:cBhvr>
                                        <p:cTn id="82" dur="500"/>
                                        <p:tgtEl>
                                          <p:spTgt spid="9">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3" name="TextBox 2"/>
          <p:cNvSpPr txBox="1"/>
          <p:nvPr/>
        </p:nvSpPr>
        <p:spPr>
          <a:xfrm>
            <a:off x="155838" y="604583"/>
            <a:ext cx="8850496" cy="4185761"/>
          </a:xfrm>
          <a:prstGeom prst="rect">
            <a:avLst/>
          </a:prstGeom>
          <a:noFill/>
        </p:spPr>
        <p:txBody>
          <a:bodyPr wrap="square">
            <a:spAutoFit/>
          </a:bodyPr>
          <a:lstStyle/>
          <a:p>
            <a:r>
              <a:rPr lang="el-GR" sz="1400" b="1" dirty="0">
                <a:solidFill>
                  <a:schemeClr val="tx2">
                    <a:lumMod val="50000"/>
                  </a:schemeClr>
                </a:solidFill>
                <a:latin typeface="Times New Roman" panose="02020603050405020304" pitchFamily="18" charset="0"/>
                <a:cs typeface="Times New Roman" panose="02020603050405020304" pitchFamily="18" charset="0"/>
              </a:rPr>
              <a:t>Οργάνωση Αγώνων:</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Πανελλήνιοι αγώνες με αυξημένη συμμετοχή.</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Διοργάνωση τοπικών τουρνουά σε 5 νέες περιοχές έως το 2026.</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b="1" dirty="0">
                <a:solidFill>
                  <a:schemeClr val="tx2">
                    <a:lumMod val="50000"/>
                  </a:schemeClr>
                </a:solidFill>
                <a:latin typeface="Times New Roman" panose="02020603050405020304" pitchFamily="18" charset="0"/>
                <a:cs typeface="Times New Roman" panose="02020603050405020304" pitchFamily="18" charset="0"/>
              </a:rPr>
              <a:t>Εθνική Ομάδα:</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Ανάπτυξη στρατηγικής για ανεύρεση χορηγών υποστήριξης.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Πρόσληψη ομοσπονδιακών προπονητών </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Ειδικά camp πριν από μεγάλες διοργανώσεις.</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Ανεύρεση διεθνών χορηγών για την κάλυψη εξόδων συμμετοχής.</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b="1" dirty="0">
                <a:solidFill>
                  <a:schemeClr val="tx2">
                    <a:lumMod val="50000"/>
                  </a:schemeClr>
                </a:solidFill>
                <a:latin typeface="Times New Roman" panose="02020603050405020304" pitchFamily="18" charset="0"/>
                <a:cs typeface="Times New Roman" panose="02020603050405020304" pitchFamily="18" charset="0"/>
              </a:rPr>
              <a:t>Τεχνολογική Υποδομή:</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Πλήρης λειτουργία της ηλεκτρονικής πλατφόρμας δελτίων από 01/01/2025.</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Εφαρμογή της ηλεκτρονικής πλατφόρμας εξετάσεων και διπλωμάτων αθλητών.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Ανάπτυξη εφαρμογών για αθλητές και προπονητές.</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defTabSz="326390">
              <a:defRPr/>
            </a:pPr>
            <a:r>
              <a:rPr lang="el-GR" sz="1400" b="1" dirty="0">
                <a:solidFill>
                  <a:schemeClr val="tx2">
                    <a:lumMod val="50000"/>
                  </a:schemeClr>
                </a:solidFill>
                <a:latin typeface="Times New Roman" panose="02020603050405020304" pitchFamily="18" charset="0"/>
                <a:cs typeface="Times New Roman" panose="02020603050405020304" pitchFamily="18" charset="0"/>
              </a:rPr>
              <a:t>Ετήσια Αναφορά Επίδοσης:</a:t>
            </a:r>
            <a:endParaRPr lang="en-US" sz="1400" b="1" dirty="0">
              <a:solidFill>
                <a:schemeClr val="tx2">
                  <a:lumMod val="50000"/>
                </a:schemeClr>
              </a:solidFill>
              <a:latin typeface="Times New Roman" panose="02020603050405020304" pitchFamily="18" charset="0"/>
              <a:cs typeface="Times New Roman" panose="02020603050405020304" pitchFamily="18" charset="0"/>
            </a:endParaRPr>
          </a:p>
          <a:p>
            <a:pPr marL="122555" indent="-122555" defTabSz="326390">
              <a:buFont typeface="Arial" panose="020B0604020202020204" pitchFamily="34" charset="0"/>
              <a:buChar char="•"/>
              <a:defRPr/>
            </a:pPr>
            <a:r>
              <a:rPr lang="el-GR" sz="1400" dirty="0">
                <a:solidFill>
                  <a:schemeClr val="tx2">
                    <a:lumMod val="50000"/>
                  </a:schemeClr>
                </a:solidFill>
                <a:latin typeface="Times New Roman" panose="02020603050405020304" pitchFamily="18" charset="0"/>
                <a:cs typeface="Times New Roman" panose="02020603050405020304" pitchFamily="18" charset="0"/>
              </a:rPr>
              <a:t>Καθιέρωση συστήματος αξιολόγησης για όλους τους εμπλεκόμενους φορείς (ετήσια έρευνα στους αθλητές/προπονητές/διοικητικά στελέχη, σχετικά με τον βαθμό ικανοποίησης από τις υπηρεσίες της ΕΟΓΣΚΦ με την δυνατότητα κατάθεσης προτάσεων, βελτίωσης και ανάπτυξης).</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1921003" y="120453"/>
            <a:ext cx="5301995"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Προγράμματα Δράσης</a:t>
            </a:r>
            <a:endParaRPr lang="el-GR" sz="2400" b="1"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5" name="Εικόνα 4"/>
          <p:cNvPicPr>
            <a:picLocks noChangeAspect="1"/>
          </p:cNvPicPr>
          <p:nvPr/>
        </p:nvPicPr>
        <p:blipFill>
          <a:blip r:embed="rId2"/>
          <a:stretch>
            <a:fillRect/>
          </a:stretch>
        </p:blipFill>
        <p:spPr>
          <a:xfrm>
            <a:off x="8215755" y="37429"/>
            <a:ext cx="790579" cy="790579"/>
          </a:xfrm>
          <a:prstGeom prst="rect">
            <a:avLst/>
          </a:prstGeom>
        </p:spPr>
      </p:pic>
      <p:sp>
        <p:nvSpPr>
          <p:cNvPr id="6" name="Ορθογώνιο 5"/>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6.</a:t>
            </a:r>
            <a:endParaRPr lang="el-GR" sz="1060" dirty="0"/>
          </a:p>
        </p:txBody>
      </p:sp>
      <p:pic>
        <p:nvPicPr>
          <p:cNvPr id="8" name="Εικόνα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5664" y="1273974"/>
            <a:ext cx="2034667" cy="2189151"/>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5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fade">
                                      <p:cBhvr>
                                        <p:cTn id="55" dur="500"/>
                                        <p:tgtEl>
                                          <p:spTgt spid="3">
                                            <p:txEl>
                                              <p:pRg st="11" end="1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
                                            <p:txEl>
                                              <p:pRg st="12" end="12"/>
                                            </p:txEl>
                                          </p:spTgt>
                                        </p:tgtEl>
                                        <p:attrNameLst>
                                          <p:attrName>style.visibility</p:attrName>
                                        </p:attrNameLst>
                                      </p:cBhvr>
                                      <p:to>
                                        <p:strVal val="visible"/>
                                      </p:to>
                                    </p:set>
                                    <p:animEffect transition="in" filter="fade">
                                      <p:cBhvr>
                                        <p:cTn id="60" dur="500"/>
                                        <p:tgtEl>
                                          <p:spTgt spid="3">
                                            <p:txEl>
                                              <p:pRg st="12" end="1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animEffect transition="in" filter="fade">
                                      <p:cBhvr>
                                        <p:cTn id="65" dur="500"/>
                                        <p:tgtEl>
                                          <p:spTgt spid="3">
                                            <p:txEl>
                                              <p:pRg st="13" end="1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
                                            <p:txEl>
                                              <p:pRg st="15" end="15"/>
                                            </p:txEl>
                                          </p:spTgt>
                                        </p:tgtEl>
                                        <p:attrNameLst>
                                          <p:attrName>style.visibility</p:attrName>
                                        </p:attrNameLst>
                                      </p:cBhvr>
                                      <p:to>
                                        <p:strVal val="visible"/>
                                      </p:to>
                                    </p:set>
                                    <p:anim calcmode="lin" valueType="num">
                                      <p:cBhvr additive="base">
                                        <p:cTn id="70"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3">
                                            <p:txEl>
                                              <p:pRg st="16" end="16"/>
                                            </p:txEl>
                                          </p:spTgt>
                                        </p:tgtEl>
                                        <p:attrNameLst>
                                          <p:attrName>style.visibility</p:attrName>
                                        </p:attrNameLst>
                                      </p:cBhvr>
                                      <p:to>
                                        <p:strVal val="visible"/>
                                      </p:to>
                                    </p:set>
                                    <p:animEffect transition="in" filter="fade">
                                      <p:cBhvr>
                                        <p:cTn id="76"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6" name="TextBox 5"/>
          <p:cNvSpPr txBox="1"/>
          <p:nvPr/>
        </p:nvSpPr>
        <p:spPr>
          <a:xfrm>
            <a:off x="1921003" y="120453"/>
            <a:ext cx="5301995"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Προγράμματα Δράσης</a:t>
            </a:r>
            <a:endParaRPr lang="el-GR" sz="2400" b="1"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4" name="Εικόνα 3"/>
          <p:cNvPicPr>
            <a:picLocks noChangeAspect="1"/>
          </p:cNvPicPr>
          <p:nvPr/>
        </p:nvPicPr>
        <p:blipFill>
          <a:blip r:embed="rId2"/>
          <a:stretch>
            <a:fillRect/>
          </a:stretch>
        </p:blipFill>
        <p:spPr>
          <a:xfrm>
            <a:off x="8215755" y="37429"/>
            <a:ext cx="790579" cy="790579"/>
          </a:xfrm>
          <a:prstGeom prst="rect">
            <a:avLst/>
          </a:prstGeom>
        </p:spPr>
      </p:pic>
      <p:pic>
        <p:nvPicPr>
          <p:cNvPr id="13" name="Εικόνα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8557" y="2053771"/>
            <a:ext cx="2304143" cy="1728107"/>
          </a:xfrm>
          <a:prstGeom prst="rect">
            <a:avLst/>
          </a:prstGeom>
          <a:ln>
            <a:noFill/>
          </a:ln>
          <a:effectLst>
            <a:softEdge rad="112500"/>
          </a:effectLst>
        </p:spPr>
      </p:pic>
      <p:sp>
        <p:nvSpPr>
          <p:cNvPr id="11" name="TextBox 10"/>
          <p:cNvSpPr txBox="1"/>
          <p:nvPr/>
        </p:nvSpPr>
        <p:spPr>
          <a:xfrm>
            <a:off x="137666" y="586591"/>
            <a:ext cx="7612963" cy="4185761"/>
          </a:xfrm>
          <a:prstGeom prst="rect">
            <a:avLst/>
          </a:prstGeom>
          <a:noFill/>
        </p:spPr>
        <p:txBody>
          <a:bodyPr wrap="square">
            <a:spAutoFit/>
          </a:bodyPr>
          <a:lstStyle/>
          <a:p>
            <a:r>
              <a:rPr lang="el-GR" sz="1400" b="1" dirty="0">
                <a:solidFill>
                  <a:schemeClr val="tx2">
                    <a:lumMod val="50000"/>
                  </a:schemeClr>
                </a:solidFill>
                <a:latin typeface="Times New Roman" panose="02020603050405020304" pitchFamily="18" charset="0"/>
                <a:cs typeface="Times New Roman" panose="02020603050405020304" pitchFamily="18" charset="0"/>
              </a:rPr>
              <a:t>Ανάπτυξη Αθλήματος:</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Δημιουργία ακαδημιών σε συνεργασία με τοπικά σωματεία για προσέλκυση νέων αθλητών.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Καμπάνιες ενημέρωσης για τα οφέλη του Γουσού Κουνγκ Φου, με στόχο 50 παρουσιάσεις σε σχολεία το 2025.</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Οργάνωση θερινών camp με έμφαση στη διδασκαλία παραδοσιακών και σύγχρονων τεχνικών του αθλήματος.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Συνεργασία με διεθνείς οργανισμούς για ανταλλαγή τεχνογνωσίας και εξειδικευμένων εκπαιδευτών.</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Προβολή επιτυχιών μέσω κοινωνικών δικτύων και ΜΜΕ.</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Ανάπτυξη Τοπικών Σωματείων με παροχή οικονομικών κινήτρων και εξοπλισμού σε απομακρυσμένες περιοχές.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Καθιέρωση τοπικών τουρνουά για την ενίσχυση του ενδιαφέροντος.</a:t>
            </a:r>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endParaRPr lang="en-US"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b="1" dirty="0">
                <a:solidFill>
                  <a:schemeClr val="tx2">
                    <a:lumMod val="50000"/>
                  </a:schemeClr>
                </a:solidFill>
                <a:latin typeface="Times New Roman" panose="02020603050405020304" pitchFamily="18" charset="0"/>
                <a:cs typeface="Times New Roman" panose="02020603050405020304" pitchFamily="18" charset="0"/>
              </a:rPr>
              <a:t>Εκπαίδευση:</a:t>
            </a:r>
            <a:endParaRPr lang="el-GR" sz="1400" b="1"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Συνεργασίες με ΤΕΦΑΑ για επιμορφωτικά σεμινάρια.</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Καθιέρωση προγραμμάτων επαγγελματικής κατάρτισης σε αθλητικό management για όλα τα σωματεία.</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pPr marL="160655" indent="-160655">
              <a:buFont typeface="Arial" panose="020B0604020202020204" pitchFamily="34" charset="0"/>
              <a:buChar char="•"/>
            </a:pPr>
            <a:r>
              <a:rPr lang="el-GR" sz="1400" dirty="0">
                <a:solidFill>
                  <a:schemeClr val="tx2">
                    <a:lumMod val="50000"/>
                  </a:schemeClr>
                </a:solidFill>
                <a:latin typeface="Times New Roman" panose="02020603050405020304" pitchFamily="18" charset="0"/>
                <a:cs typeface="Times New Roman" panose="02020603050405020304" pitchFamily="18" charset="0"/>
              </a:rPr>
              <a:t>Ανάπτυξη συνεργασιών με διεθνείς οργανισμούς για τη βελτίωση της διαιτησίας και της προπονητικής.</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endParaRPr lang="en-US" sz="1400" dirty="0">
              <a:solidFill>
                <a:schemeClr val="tx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fade">
                                      <p:cBhvr>
                                        <p:cTn id="18" dur="500"/>
                                        <p:tgtEl>
                                          <p:spTgt spid="1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Effect transition="in" filter="fade">
                                      <p:cBhvr>
                                        <p:cTn id="23" dur="5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Effect transition="in" filter="fade">
                                      <p:cBhvr>
                                        <p:cTn id="28" dur="500"/>
                                        <p:tgtEl>
                                          <p:spTgt spid="11">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xEl>
                                              <p:pRg st="4" end="4"/>
                                            </p:txEl>
                                          </p:spTgt>
                                        </p:tgtEl>
                                        <p:attrNameLst>
                                          <p:attrName>style.visibility</p:attrName>
                                        </p:attrNameLst>
                                      </p:cBhvr>
                                      <p:to>
                                        <p:strVal val="visible"/>
                                      </p:to>
                                    </p:set>
                                    <p:animEffect transition="in" filter="fade">
                                      <p:cBhvr>
                                        <p:cTn id="33" dur="500"/>
                                        <p:tgtEl>
                                          <p:spTgt spid="11">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xEl>
                                              <p:pRg st="5" end="5"/>
                                            </p:txEl>
                                          </p:spTgt>
                                        </p:tgtEl>
                                        <p:attrNameLst>
                                          <p:attrName>style.visibility</p:attrName>
                                        </p:attrNameLst>
                                      </p:cBhvr>
                                      <p:to>
                                        <p:strVal val="visible"/>
                                      </p:to>
                                    </p:set>
                                    <p:animEffect transition="in" filter="fade">
                                      <p:cBhvr>
                                        <p:cTn id="38" dur="500"/>
                                        <p:tgtEl>
                                          <p:spTgt spid="11">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1">
                                            <p:txEl>
                                              <p:pRg st="6" end="6"/>
                                            </p:txEl>
                                          </p:spTgt>
                                        </p:tgtEl>
                                        <p:attrNameLst>
                                          <p:attrName>style.visibility</p:attrName>
                                        </p:attrNameLst>
                                      </p:cBhvr>
                                      <p:to>
                                        <p:strVal val="visible"/>
                                      </p:to>
                                    </p:set>
                                    <p:animEffect transition="in" filter="fade">
                                      <p:cBhvr>
                                        <p:cTn id="43" dur="500"/>
                                        <p:tgtEl>
                                          <p:spTgt spid="11">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1">
                                            <p:txEl>
                                              <p:pRg st="7" end="7"/>
                                            </p:txEl>
                                          </p:spTgt>
                                        </p:tgtEl>
                                        <p:attrNameLst>
                                          <p:attrName>style.visibility</p:attrName>
                                        </p:attrNameLst>
                                      </p:cBhvr>
                                      <p:to>
                                        <p:strVal val="visible"/>
                                      </p:to>
                                    </p:set>
                                    <p:animEffect transition="in" filter="fade">
                                      <p:cBhvr>
                                        <p:cTn id="48" dur="500"/>
                                        <p:tgtEl>
                                          <p:spTgt spid="11">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1">
                                            <p:txEl>
                                              <p:pRg st="9" end="9"/>
                                            </p:txEl>
                                          </p:spTgt>
                                        </p:tgtEl>
                                        <p:attrNameLst>
                                          <p:attrName>style.visibility</p:attrName>
                                        </p:attrNameLst>
                                      </p:cBhvr>
                                      <p:to>
                                        <p:strVal val="visible"/>
                                      </p:to>
                                    </p:set>
                                    <p:anim calcmode="lin" valueType="num">
                                      <p:cBhvr additive="base">
                                        <p:cTn id="53" dur="500" fill="hold"/>
                                        <p:tgtEl>
                                          <p:spTgt spid="11">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1">
                                            <p:txEl>
                                              <p:pRg st="10" end="10"/>
                                            </p:txEl>
                                          </p:spTgt>
                                        </p:tgtEl>
                                        <p:attrNameLst>
                                          <p:attrName>style.visibility</p:attrName>
                                        </p:attrNameLst>
                                      </p:cBhvr>
                                      <p:to>
                                        <p:strVal val="visible"/>
                                      </p:to>
                                    </p:set>
                                    <p:animEffect transition="in" filter="fade">
                                      <p:cBhvr>
                                        <p:cTn id="59" dur="500"/>
                                        <p:tgtEl>
                                          <p:spTgt spid="11">
                                            <p:txEl>
                                              <p:pRg st="10" end="1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1">
                                            <p:txEl>
                                              <p:pRg st="11" end="11"/>
                                            </p:txEl>
                                          </p:spTgt>
                                        </p:tgtEl>
                                        <p:attrNameLst>
                                          <p:attrName>style.visibility</p:attrName>
                                        </p:attrNameLst>
                                      </p:cBhvr>
                                      <p:to>
                                        <p:strVal val="visible"/>
                                      </p:to>
                                    </p:set>
                                    <p:animEffect transition="in" filter="fade">
                                      <p:cBhvr>
                                        <p:cTn id="64" dur="500"/>
                                        <p:tgtEl>
                                          <p:spTgt spid="11">
                                            <p:txEl>
                                              <p:pRg st="11" end="1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1">
                                            <p:txEl>
                                              <p:pRg st="12" end="12"/>
                                            </p:txEl>
                                          </p:spTgt>
                                        </p:tgtEl>
                                        <p:attrNameLst>
                                          <p:attrName>style.visibility</p:attrName>
                                        </p:attrNameLst>
                                      </p:cBhvr>
                                      <p:to>
                                        <p:strVal val="visible"/>
                                      </p:to>
                                    </p:set>
                                    <p:animEffect transition="in" filter="fade">
                                      <p:cBhvr>
                                        <p:cTn id="69" dur="500"/>
                                        <p:tgtEl>
                                          <p:spTgt spid="1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18" name="TextBox 17"/>
          <p:cNvSpPr txBox="1"/>
          <p:nvPr/>
        </p:nvSpPr>
        <p:spPr>
          <a:xfrm>
            <a:off x="1803186" y="76869"/>
            <a:ext cx="5537629"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rtl="0" fontAlgn="ctr"/>
            <a:r>
              <a:rPr lang="el-GR" sz="1400" b="1" dirty="0">
                <a:solidFill>
                  <a:srgbClr val="203864"/>
                </a:solidFill>
                <a:latin typeface="Times New Roman" panose="02020603050405020304" pitchFamily="18" charset="0"/>
              </a:rPr>
              <a:t>ΗΜΕΡΟΛΟΓΙΟ ΑΓΩΝΩΝ &amp; ΔΙΟΡΓΑΝΩΣΕΩΝ ΤΗΣ Ε.Ο.Γ.Σ.Κ.Φ</a:t>
            </a:r>
            <a:endParaRPr lang="el-GR" sz="1400" b="1" dirty="0">
              <a:solidFill>
                <a:srgbClr val="203864"/>
              </a:solidFill>
              <a:latin typeface="Times New Roman" panose="02020603050405020304" pitchFamily="18" charset="0"/>
            </a:endParaRPr>
          </a:p>
        </p:txBody>
      </p:sp>
      <p:pic>
        <p:nvPicPr>
          <p:cNvPr id="8" name="Εικόνα 7"/>
          <p:cNvPicPr>
            <a:picLocks noChangeAspect="1"/>
          </p:cNvPicPr>
          <p:nvPr/>
        </p:nvPicPr>
        <p:blipFill>
          <a:blip r:embed="rId2"/>
          <a:stretch>
            <a:fillRect/>
          </a:stretch>
        </p:blipFill>
        <p:spPr>
          <a:xfrm>
            <a:off x="397329" y="490547"/>
            <a:ext cx="8349343" cy="4487854"/>
          </a:xfrm>
          <a:prstGeom prst="rect">
            <a:avLst/>
          </a:prstGeom>
        </p:spPr>
      </p:pic>
      <p:sp>
        <p:nvSpPr>
          <p:cNvPr id="2" name="Ορθογώνιο 1"/>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7.</a:t>
            </a:r>
            <a:endParaRPr lang="el-GR" sz="1060" dirty="0"/>
          </a:p>
        </p:txBody>
      </p:sp>
      <p:pic>
        <p:nvPicPr>
          <p:cNvPr id="3" name="Εικόνα 2"/>
          <p:cNvPicPr>
            <a:picLocks noChangeAspect="1"/>
          </p:cNvPicPr>
          <p:nvPr/>
        </p:nvPicPr>
        <p:blipFill>
          <a:blip r:embed="rId3"/>
          <a:stretch>
            <a:fillRect/>
          </a:stretch>
        </p:blipFill>
        <p:spPr>
          <a:xfrm>
            <a:off x="8215755" y="37429"/>
            <a:ext cx="790579" cy="7905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9000"/>
            <a:lum/>
          </a:blip>
          <a:srcRect/>
          <a:stretch>
            <a:fillRect l="15000" r="15000"/>
          </a:stretch>
        </a:blipFill>
        <a:effectLst/>
      </p:bgPr>
    </p:bg>
    <p:spTree>
      <p:nvGrpSpPr>
        <p:cNvPr id="1" name=""/>
        <p:cNvGrpSpPr/>
        <p:nvPr/>
      </p:nvGrpSpPr>
      <p:grpSpPr>
        <a:xfrm>
          <a:off x="0" y="0"/>
          <a:ext cx="0" cy="0"/>
          <a:chOff x="0" y="0"/>
          <a:chExt cx="0" cy="0"/>
        </a:xfrm>
      </p:grpSpPr>
      <p:sp>
        <p:nvSpPr>
          <p:cNvPr id="6" name="TextBox 5"/>
          <p:cNvSpPr txBox="1"/>
          <p:nvPr/>
        </p:nvSpPr>
        <p:spPr>
          <a:xfrm>
            <a:off x="3354120" y="242072"/>
            <a:ext cx="2435760"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l-GR" sz="2400" b="1" dirty="0">
                <a:solidFill>
                  <a:schemeClr val="tx2">
                    <a:lumMod val="50000"/>
                  </a:schemeClr>
                </a:solidFill>
                <a:latin typeface="Times New Roman" panose="02020603050405020304" pitchFamily="18" charset="0"/>
                <a:cs typeface="Times New Roman" panose="02020603050405020304" pitchFamily="18" charset="0"/>
              </a:rPr>
              <a:t>Συμπέρασμα</a:t>
            </a:r>
            <a:endParaRPr lang="el-GR" sz="2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129804" y="1038393"/>
            <a:ext cx="6884393" cy="2677656"/>
          </a:xfrm>
          <a:prstGeom prst="rect">
            <a:avLst/>
          </a:prstGeom>
          <a:noFill/>
        </p:spPr>
        <p:txBody>
          <a:bodyPr wrap="square">
            <a:spAutoFit/>
          </a:bodyPr>
          <a:lstStyle/>
          <a:p>
            <a:r>
              <a:rPr lang="el-GR" sz="1400" dirty="0">
                <a:solidFill>
                  <a:schemeClr val="tx2">
                    <a:lumMod val="50000"/>
                  </a:schemeClr>
                </a:solidFill>
                <a:latin typeface="Times New Roman" panose="02020603050405020304" pitchFamily="18" charset="0"/>
                <a:cs typeface="Times New Roman" panose="02020603050405020304" pitchFamily="18" charset="0"/>
              </a:rPr>
              <a:t>Ο στρατηγικός σχεδιασμός 2024-2026 της ΕΟΓΣΚΦ αποτελεί ένα πολυδιάστατο και φιλόδοξο πλάνο για την ανάπτυξη του Γουσού Κουνγκ Φου στην Ελλάδα. Το Ευρωπαϊκό Πρωτάθλημα 2025 προσφέρει την ιδανική ευκαιρία να αναδείξουμε τη χώρα μας ως κέντρο αριστείας στο άθλημα, δημιουργώντας νέες συνεργασίες και προσελκύοντας διεθνή αναγνώριση.</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dirty="0">
                <a:solidFill>
                  <a:schemeClr val="tx2">
                    <a:lumMod val="50000"/>
                  </a:schemeClr>
                </a:solidFill>
                <a:latin typeface="Times New Roman" panose="02020603050405020304" pitchFamily="18" charset="0"/>
                <a:cs typeface="Times New Roman" panose="02020603050405020304" pitchFamily="18" charset="0"/>
              </a:rPr>
              <a:t>Η αξιοποίηση των επιτυχιών στις παραδοσιακές κατηγορίες, όπως το Sanda και το Taolou, και η επέκταση των δράσεων κοινωνικής συνοχής και εκπαίδευσης αποτελούν βασικούς πυλώνες ανάπτυξης. Παράλληλα, οι τεχνολογικές καινοτομίες και η ενίσχυση της οργανωτικής διακυβέρνησης θα διασφαλίσουν τη βιωσιμότητα και την επαγγελματική πρόοδο όλων των εμπλεκομένων.</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a:p>
            <a:r>
              <a:rPr lang="el-GR" sz="1400" dirty="0">
                <a:solidFill>
                  <a:schemeClr val="tx2">
                    <a:lumMod val="50000"/>
                  </a:schemeClr>
                </a:solidFill>
                <a:latin typeface="Times New Roman" panose="02020603050405020304" pitchFamily="18" charset="0"/>
                <a:cs typeface="Times New Roman" panose="02020603050405020304" pitchFamily="18" charset="0"/>
              </a:rPr>
              <a:t>Η ΕΟΓΣΚΦ δεσμεύεται να συνεχίσει να υπηρετεί το άθλημα με πάθος και όραμα, ενισχύοντας τη θέση της Ελλάδας στον παγκόσμιο χάρτη του Γουσού Κουνγκ Φου.</a:t>
            </a:r>
            <a:endParaRPr lang="el-GR" sz="1400"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9" name="Εικόνα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7704" y="4050705"/>
            <a:ext cx="2668593" cy="849502"/>
          </a:xfrm>
          <a:prstGeom prst="rect">
            <a:avLst/>
          </a:prstGeom>
          <a:scene3d>
            <a:camera prst="obliqueTopLeft"/>
            <a:lightRig rig="threePt" dir="t"/>
          </a:scene3d>
          <a:sp3d>
            <a:bevelT w="165100" prst="coolSlant"/>
          </a:sp3d>
        </p:spPr>
      </p:pic>
      <p:sp>
        <p:nvSpPr>
          <p:cNvPr id="3" name="Ορθογώνιο 2"/>
          <p:cNvSpPr/>
          <p:nvPr/>
        </p:nvSpPr>
        <p:spPr>
          <a:xfrm>
            <a:off x="155838" y="242074"/>
            <a:ext cx="355688" cy="306437"/>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60" dirty="0"/>
              <a:t>8.</a:t>
            </a:r>
            <a:endParaRPr lang="el-GR" sz="1060" dirty="0"/>
          </a:p>
        </p:txBody>
      </p:sp>
      <p:pic>
        <p:nvPicPr>
          <p:cNvPr id="4" name="Εικόνα 3"/>
          <p:cNvPicPr>
            <a:picLocks noChangeAspect="1"/>
          </p:cNvPicPr>
          <p:nvPr/>
        </p:nvPicPr>
        <p:blipFill>
          <a:blip r:embed="rId3"/>
          <a:stretch>
            <a:fillRect/>
          </a:stretch>
        </p:blipFill>
        <p:spPr>
          <a:xfrm>
            <a:off x="8215755" y="37429"/>
            <a:ext cx="790579" cy="7905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0000"/>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802049" y="1971586"/>
            <a:ext cx="5539902" cy="1200329"/>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685800" rtl="0" eaLnBrk="1" fontAlgn="auto" latinLnBrk="0" hangingPunct="1">
              <a:lnSpc>
                <a:spcPct val="100000"/>
              </a:lnSpc>
              <a:spcBef>
                <a:spcPts val="0"/>
              </a:spcBef>
              <a:spcAft>
                <a:spcPts val="0"/>
              </a:spcAft>
              <a:buClrTx/>
              <a:buSzTx/>
              <a:buFontTx/>
              <a:buNone/>
              <a:defRPr/>
            </a:pPr>
            <a:r>
              <a:rPr lang="el-GR" sz="3600" b="1" dirty="0">
                <a:ln>
                  <a:solidFill>
                    <a:srgbClr val="FFC000">
                      <a:lumMod val="75000"/>
                    </a:srgbClr>
                  </a:solidFill>
                </a:ln>
                <a:solidFill>
                  <a:srgbClr val="ED7D31">
                    <a:lumMod val="50000"/>
                  </a:srgbClr>
                </a:solidFill>
                <a:effectLst>
                  <a:glow rad="393700">
                    <a:srgbClr val="FFC000">
                      <a:lumMod val="20000"/>
                      <a:lumOff val="80000"/>
                      <a:alpha val="94000"/>
                    </a:srgbClr>
                  </a:glow>
                </a:effectLst>
                <a:latin typeface="Times New Roman" panose="02020603050405020304" pitchFamily="18" charset="0"/>
                <a:cs typeface="Times New Roman" panose="02020603050405020304" pitchFamily="18" charset="0"/>
              </a:rPr>
              <a:t>Ευχαριστούμε για την </a:t>
            </a:r>
            <a:r>
              <a:rPr lang="el-GR" sz="3600" b="1">
                <a:ln>
                  <a:solidFill>
                    <a:srgbClr val="FFC000">
                      <a:lumMod val="75000"/>
                    </a:srgbClr>
                  </a:solidFill>
                </a:ln>
                <a:solidFill>
                  <a:srgbClr val="ED7D31">
                    <a:lumMod val="50000"/>
                  </a:srgbClr>
                </a:solidFill>
                <a:effectLst>
                  <a:glow rad="393700">
                    <a:srgbClr val="FFC000">
                      <a:lumMod val="20000"/>
                      <a:lumOff val="80000"/>
                      <a:alpha val="94000"/>
                    </a:srgbClr>
                  </a:glow>
                </a:effectLst>
                <a:latin typeface="Times New Roman" panose="02020603050405020304" pitchFamily="18" charset="0"/>
                <a:cs typeface="Times New Roman" panose="02020603050405020304" pitchFamily="18" charset="0"/>
              </a:rPr>
              <a:t>προσοχή σας!</a:t>
            </a:r>
            <a:endParaRPr kumimoji="0" lang="el-GR" sz="3600" b="1" i="0" u="none" strike="noStrike" kern="1200" cap="none" spc="0" normalizeH="0" baseline="0" noProof="0" dirty="0">
              <a:ln>
                <a:solidFill>
                  <a:srgbClr val="FFC000">
                    <a:lumMod val="75000"/>
                  </a:srgbClr>
                </a:solidFill>
              </a:ln>
              <a:solidFill>
                <a:srgbClr val="ED7D31">
                  <a:lumMod val="50000"/>
                </a:srgbClr>
              </a:solidFill>
              <a:effectLst>
                <a:glow rad="393700">
                  <a:srgbClr val="FFC000">
                    <a:lumMod val="20000"/>
                    <a:lumOff val="80000"/>
                    <a:alpha val="94000"/>
                  </a:srgbClr>
                </a:glo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sld>
</file>

<file path=ppt/theme/theme1.xml><?xml version="1.0" encoding="utf-8"?>
<a:theme xmlns:a="http://schemas.openxmlformats.org/drawingml/2006/main" name="Θέμα του Office">
  <a:themeElements>
    <a:clrScheme name="Θέμα του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Θέμα του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12508</Words>
  <Application>WPS Presentation</Application>
  <PresentationFormat>Προβολή στην οθόνη (16:9)</PresentationFormat>
  <Paragraphs>242</Paragraphs>
  <Slides>25</Slides>
  <Notes>3</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25</vt:i4>
      </vt:variant>
    </vt:vector>
  </HeadingPairs>
  <TitlesOfParts>
    <vt:vector size="37" baseType="lpstr">
      <vt:lpstr>Arial</vt:lpstr>
      <vt:lpstr>SimSun</vt:lpstr>
      <vt:lpstr>Wingdings</vt:lpstr>
      <vt:lpstr>Times New Roman</vt:lpstr>
      <vt:lpstr>Calibri</vt:lpstr>
      <vt:lpstr>Microsoft YaHei</vt:lpstr>
      <vt:lpstr>Arial Unicode MS</vt:lpstr>
      <vt:lpstr>Calibri Light</vt:lpstr>
      <vt:lpstr>Gill Sans</vt:lpstr>
      <vt:lpstr>Gill Sans MT</vt:lpstr>
      <vt:lpstr>Θέμα του Office</vt:lpstr>
      <vt:lpstr>2_Θέμα του 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Βαρβάρα .</dc:creator>
  <cp:lastModifiedBy>User</cp:lastModifiedBy>
  <cp:revision>58</cp:revision>
  <dcterms:created xsi:type="dcterms:W3CDTF">2024-12-11T11:22:00Z</dcterms:created>
  <dcterms:modified xsi:type="dcterms:W3CDTF">2025-02-10T10:22:59Z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70DEE8D914FB4CF7B602536C098188F6_13</vt:lpwstr>
  </property>
  <property fmtid="{D5CDD505-2E9C-101B-9397-08002B2CF9AE}" pid="3" name="KSOProductBuildVer">
    <vt:lpwstr>1033-12.2.0.19805</vt:lpwstr>
  </property>
</Properties>
</file>